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68" r:id="rId3"/>
    <p:sldId id="256" r:id="rId4"/>
    <p:sldId id="257" r:id="rId5"/>
    <p:sldId id="258" r:id="rId6"/>
    <p:sldId id="266" r:id="rId7"/>
    <p:sldId id="259" r:id="rId8"/>
    <p:sldId id="260" r:id="rId9"/>
    <p:sldId id="261" r:id="rId10"/>
    <p:sldId id="262" r:id="rId11"/>
    <p:sldId id="263" r:id="rId12"/>
    <p:sldId id="269" r:id="rId13"/>
    <p:sldId id="264" r:id="rId14"/>
  </p:sldIdLst>
  <p:sldSz cx="9144000" cy="6858000" type="screen4x3"/>
  <p:notesSz cx="6858000" cy="9144000"/>
  <p:defaultTextStyle>
    <a:defPPr>
      <a:defRPr lang="ar-Q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5" d="100"/>
          <a:sy n="85" d="100"/>
        </p:scale>
        <p:origin x="-714"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explosion val="21"/>
          <c:cat>
            <c:numRef>
              <c:f>Sheet1!$A$2:$A$5</c:f>
              <c:numCache>
                <c:formatCode>General</c:formatCode>
                <c:ptCount val="4"/>
                <c:pt idx="0">
                  <c:v>1</c:v>
                </c:pt>
                <c:pt idx="1">
                  <c:v>2</c:v>
                </c:pt>
              </c:numCache>
            </c:numRef>
          </c:cat>
          <c:val>
            <c:numRef>
              <c:f>Sheet1!$B$2:$B$5</c:f>
              <c:numCache>
                <c:formatCode>General</c:formatCode>
                <c:ptCount val="4"/>
                <c:pt idx="0">
                  <c:v>121</c:v>
                </c:pt>
                <c:pt idx="1">
                  <c:v>4</c:v>
                </c:pt>
              </c:numCache>
            </c:numRef>
          </c:val>
        </c:ser>
        <c:ser>
          <c:idx val="1"/>
          <c:order val="1"/>
          <c:tx>
            <c:strRef>
              <c:f>Sheet1!$C$1</c:f>
              <c:strCache>
                <c:ptCount val="1"/>
                <c:pt idx="0">
                  <c:v>Column1</c:v>
                </c:pt>
              </c:strCache>
            </c:strRef>
          </c:tx>
          <c:explosion val="25"/>
          <c:cat>
            <c:numRef>
              <c:f>Sheet1!$A$2:$A$5</c:f>
              <c:numCache>
                <c:formatCode>General</c:formatCode>
                <c:ptCount val="4"/>
                <c:pt idx="0">
                  <c:v>1</c:v>
                </c:pt>
                <c:pt idx="1">
                  <c:v>2</c:v>
                </c:pt>
              </c:numCache>
            </c:numRef>
          </c:cat>
          <c:val>
            <c:numRef>
              <c:f>Sheet1!$C$2:$C$5</c:f>
              <c:numCache>
                <c:formatCode>General</c:formatCode>
                <c:ptCount val="4"/>
              </c:numCache>
            </c:numRef>
          </c:val>
        </c:ser>
        <c:ser>
          <c:idx val="2"/>
          <c:order val="2"/>
          <c:tx>
            <c:strRef>
              <c:f>Sheet1!$D$1</c:f>
              <c:strCache>
                <c:ptCount val="1"/>
                <c:pt idx="0">
                  <c:v>Column2</c:v>
                </c:pt>
              </c:strCache>
            </c:strRef>
          </c:tx>
          <c:explosion val="25"/>
          <c:cat>
            <c:numRef>
              <c:f>Sheet1!$A$2:$A$5</c:f>
              <c:numCache>
                <c:formatCode>General</c:formatCode>
                <c:ptCount val="4"/>
                <c:pt idx="0">
                  <c:v>1</c:v>
                </c:pt>
                <c:pt idx="1">
                  <c:v>2</c:v>
                </c:pt>
              </c:numCache>
            </c:numRef>
          </c:cat>
          <c:val>
            <c:numRef>
              <c:f>Sheet1!$D$2:$D$5</c:f>
              <c:numCache>
                <c:formatCode>General</c:formatCode>
                <c:ptCount val="4"/>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explosion val="25"/>
          <c:cat>
            <c:numRef>
              <c:f>Sheet1!$A$2:$A$5</c:f>
              <c:numCache>
                <c:formatCode>General</c:formatCode>
                <c:ptCount val="4"/>
                <c:pt idx="0">
                  <c:v>1</c:v>
                </c:pt>
                <c:pt idx="1">
                  <c:v>2</c:v>
                </c:pt>
              </c:numCache>
            </c:numRef>
          </c:cat>
          <c:val>
            <c:numRef>
              <c:f>Sheet1!$B$2:$B$5</c:f>
              <c:numCache>
                <c:formatCode>General</c:formatCode>
                <c:ptCount val="4"/>
                <c:pt idx="0">
                  <c:v>100</c:v>
                </c:pt>
                <c:pt idx="1">
                  <c:v>25</c:v>
                </c:pt>
              </c:numCache>
            </c:numRef>
          </c:val>
        </c:ser>
        <c:ser>
          <c:idx val="1"/>
          <c:order val="1"/>
          <c:tx>
            <c:strRef>
              <c:f>Sheet1!$C$1</c:f>
              <c:strCache>
                <c:ptCount val="1"/>
                <c:pt idx="0">
                  <c:v>Column1</c:v>
                </c:pt>
              </c:strCache>
            </c:strRef>
          </c:tx>
          <c:explosion val="25"/>
          <c:cat>
            <c:numRef>
              <c:f>Sheet1!$A$2:$A$5</c:f>
              <c:numCache>
                <c:formatCode>General</c:formatCode>
                <c:ptCount val="4"/>
                <c:pt idx="0">
                  <c:v>1</c:v>
                </c:pt>
                <c:pt idx="1">
                  <c:v>2</c:v>
                </c:pt>
              </c:numCache>
            </c:numRef>
          </c:cat>
          <c:val>
            <c:numRef>
              <c:f>Sheet1!$C$2:$C$5</c:f>
              <c:numCache>
                <c:formatCode>General</c:formatCode>
                <c:ptCount val="4"/>
              </c:numCache>
            </c:numRef>
          </c:val>
        </c:ser>
        <c:ser>
          <c:idx val="2"/>
          <c:order val="2"/>
          <c:tx>
            <c:strRef>
              <c:f>Sheet1!$D$1</c:f>
              <c:strCache>
                <c:ptCount val="1"/>
                <c:pt idx="0">
                  <c:v>Column2</c:v>
                </c:pt>
              </c:strCache>
            </c:strRef>
          </c:tx>
          <c:explosion val="25"/>
          <c:cat>
            <c:numRef>
              <c:f>Sheet1!$A$2:$A$5</c:f>
              <c:numCache>
                <c:formatCode>General</c:formatCode>
                <c:ptCount val="4"/>
                <c:pt idx="0">
                  <c:v>1</c:v>
                </c:pt>
                <c:pt idx="1">
                  <c:v>2</c:v>
                </c:pt>
              </c:numCache>
            </c:numRef>
          </c:cat>
          <c:val>
            <c:numRef>
              <c:f>Sheet1!$D$2:$D$5</c:f>
              <c:numCache>
                <c:formatCode>General</c:formatCode>
                <c:ptCount val="4"/>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explosion val="25"/>
          <c:cat>
            <c:numRef>
              <c:f>Sheet1!$A$2:$A$5</c:f>
              <c:numCache>
                <c:formatCode>General</c:formatCode>
                <c:ptCount val="4"/>
                <c:pt idx="0">
                  <c:v>1</c:v>
                </c:pt>
                <c:pt idx="1">
                  <c:v>2</c:v>
                </c:pt>
                <c:pt idx="2">
                  <c:v>3</c:v>
                </c:pt>
              </c:numCache>
            </c:numRef>
          </c:cat>
          <c:val>
            <c:numRef>
              <c:f>Sheet1!$B$2:$B$5</c:f>
              <c:numCache>
                <c:formatCode>General</c:formatCode>
                <c:ptCount val="4"/>
                <c:pt idx="0">
                  <c:v>39</c:v>
                </c:pt>
                <c:pt idx="1">
                  <c:v>16</c:v>
                </c:pt>
                <c:pt idx="2">
                  <c:v>70</c:v>
                </c:pt>
              </c:numCache>
            </c:numRef>
          </c:val>
        </c:ser>
        <c:ser>
          <c:idx val="1"/>
          <c:order val="1"/>
          <c:tx>
            <c:strRef>
              <c:f>Sheet1!$C$1</c:f>
              <c:strCache>
                <c:ptCount val="1"/>
                <c:pt idx="0">
                  <c:v>Column1</c:v>
                </c:pt>
              </c:strCache>
            </c:strRef>
          </c:tx>
          <c:explosion val="25"/>
          <c:cat>
            <c:numRef>
              <c:f>Sheet1!$A$2:$A$5</c:f>
              <c:numCache>
                <c:formatCode>General</c:formatCode>
                <c:ptCount val="4"/>
                <c:pt idx="0">
                  <c:v>1</c:v>
                </c:pt>
                <c:pt idx="1">
                  <c:v>2</c:v>
                </c:pt>
                <c:pt idx="2">
                  <c:v>3</c:v>
                </c:pt>
              </c:numCache>
            </c:numRef>
          </c:cat>
          <c:val>
            <c:numRef>
              <c:f>Sheet1!$C$2:$C$5</c:f>
              <c:numCache>
                <c:formatCode>General</c:formatCode>
                <c:ptCount val="4"/>
              </c:numCache>
            </c:numRef>
          </c:val>
        </c:ser>
        <c:ser>
          <c:idx val="2"/>
          <c:order val="2"/>
          <c:tx>
            <c:strRef>
              <c:f>Sheet1!$D$1</c:f>
              <c:strCache>
                <c:ptCount val="1"/>
                <c:pt idx="0">
                  <c:v>Column2</c:v>
                </c:pt>
              </c:strCache>
            </c:strRef>
          </c:tx>
          <c:explosion val="25"/>
          <c:cat>
            <c:numRef>
              <c:f>Sheet1!$A$2:$A$5</c:f>
              <c:numCache>
                <c:formatCode>General</c:formatCode>
                <c:ptCount val="4"/>
                <c:pt idx="0">
                  <c:v>1</c:v>
                </c:pt>
                <c:pt idx="1">
                  <c:v>2</c:v>
                </c:pt>
                <c:pt idx="2">
                  <c:v>3</c:v>
                </c:pt>
              </c:numCache>
            </c:numRef>
          </c:cat>
          <c:val>
            <c:numRef>
              <c:f>Sheet1!$D$2:$D$5</c:f>
              <c:numCache>
                <c:formatCode>General</c:formatCode>
                <c:ptCount val="4"/>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explosion val="25"/>
          <c:cat>
            <c:numRef>
              <c:f>Sheet1!$A$2:$A$5</c:f>
              <c:numCache>
                <c:formatCode>General</c:formatCode>
                <c:ptCount val="4"/>
                <c:pt idx="0">
                  <c:v>1</c:v>
                </c:pt>
                <c:pt idx="1">
                  <c:v>2</c:v>
                </c:pt>
                <c:pt idx="2">
                  <c:v>3</c:v>
                </c:pt>
              </c:numCache>
            </c:numRef>
          </c:cat>
          <c:val>
            <c:numRef>
              <c:f>Sheet1!$B$2:$B$5</c:f>
              <c:numCache>
                <c:formatCode>General</c:formatCode>
                <c:ptCount val="4"/>
                <c:pt idx="0">
                  <c:v>43</c:v>
                </c:pt>
                <c:pt idx="1">
                  <c:v>73</c:v>
                </c:pt>
                <c:pt idx="2">
                  <c:v>9</c:v>
                </c:pt>
              </c:numCache>
            </c:numRef>
          </c:val>
        </c:ser>
        <c:ser>
          <c:idx val="1"/>
          <c:order val="1"/>
          <c:tx>
            <c:strRef>
              <c:f>Sheet1!$C$1</c:f>
              <c:strCache>
                <c:ptCount val="1"/>
                <c:pt idx="0">
                  <c:v>Column1</c:v>
                </c:pt>
              </c:strCache>
            </c:strRef>
          </c:tx>
          <c:explosion val="25"/>
          <c:cat>
            <c:numRef>
              <c:f>Sheet1!$A$2:$A$5</c:f>
              <c:numCache>
                <c:formatCode>General</c:formatCode>
                <c:ptCount val="4"/>
                <c:pt idx="0">
                  <c:v>1</c:v>
                </c:pt>
                <c:pt idx="1">
                  <c:v>2</c:v>
                </c:pt>
                <c:pt idx="2">
                  <c:v>3</c:v>
                </c:pt>
              </c:numCache>
            </c:numRef>
          </c:cat>
          <c:val>
            <c:numRef>
              <c:f>Sheet1!$C$2:$C$5</c:f>
              <c:numCache>
                <c:formatCode>General</c:formatCode>
                <c:ptCount val="4"/>
              </c:numCache>
            </c:numRef>
          </c:val>
        </c:ser>
        <c:ser>
          <c:idx val="2"/>
          <c:order val="2"/>
          <c:tx>
            <c:strRef>
              <c:f>Sheet1!$D$1</c:f>
              <c:strCache>
                <c:ptCount val="1"/>
                <c:pt idx="0">
                  <c:v>Column2</c:v>
                </c:pt>
              </c:strCache>
            </c:strRef>
          </c:tx>
          <c:explosion val="25"/>
          <c:cat>
            <c:numRef>
              <c:f>Sheet1!$A$2:$A$5</c:f>
              <c:numCache>
                <c:formatCode>General</c:formatCode>
                <c:ptCount val="4"/>
                <c:pt idx="0">
                  <c:v>1</c:v>
                </c:pt>
                <c:pt idx="1">
                  <c:v>2</c:v>
                </c:pt>
                <c:pt idx="2">
                  <c:v>3</c:v>
                </c:pt>
              </c:numCache>
            </c:numRef>
          </c:cat>
          <c:val>
            <c:numRef>
              <c:f>Sheet1!$D$2:$D$5</c:f>
              <c:numCache>
                <c:formatCode>General</c:formatCode>
                <c:ptCount val="4"/>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explosion val="25"/>
          <c:cat>
            <c:numRef>
              <c:f>Sheet1!$A$2:$A$5</c:f>
              <c:numCache>
                <c:formatCode>General</c:formatCode>
                <c:ptCount val="4"/>
                <c:pt idx="0">
                  <c:v>1</c:v>
                </c:pt>
                <c:pt idx="1">
                  <c:v>2</c:v>
                </c:pt>
              </c:numCache>
            </c:numRef>
          </c:cat>
          <c:val>
            <c:numRef>
              <c:f>Sheet1!$B$2:$B$5</c:f>
              <c:numCache>
                <c:formatCode>General</c:formatCode>
                <c:ptCount val="4"/>
                <c:pt idx="0">
                  <c:v>69</c:v>
                </c:pt>
                <c:pt idx="1">
                  <c:v>56</c:v>
                </c:pt>
              </c:numCache>
            </c:numRef>
          </c:val>
        </c:ser>
        <c:ser>
          <c:idx val="1"/>
          <c:order val="1"/>
          <c:tx>
            <c:strRef>
              <c:f>Sheet1!$C$1</c:f>
              <c:strCache>
                <c:ptCount val="1"/>
                <c:pt idx="0">
                  <c:v>Column1</c:v>
                </c:pt>
              </c:strCache>
            </c:strRef>
          </c:tx>
          <c:explosion val="25"/>
          <c:cat>
            <c:numRef>
              <c:f>Sheet1!$A$2:$A$5</c:f>
              <c:numCache>
                <c:formatCode>General</c:formatCode>
                <c:ptCount val="4"/>
                <c:pt idx="0">
                  <c:v>1</c:v>
                </c:pt>
                <c:pt idx="1">
                  <c:v>2</c:v>
                </c:pt>
              </c:numCache>
            </c:numRef>
          </c:cat>
          <c:val>
            <c:numRef>
              <c:f>Sheet1!$C$2:$C$5</c:f>
              <c:numCache>
                <c:formatCode>General</c:formatCode>
                <c:ptCount val="4"/>
              </c:numCache>
            </c:numRef>
          </c:val>
        </c:ser>
        <c:ser>
          <c:idx val="2"/>
          <c:order val="2"/>
          <c:tx>
            <c:strRef>
              <c:f>Sheet1!$D$1</c:f>
              <c:strCache>
                <c:ptCount val="1"/>
                <c:pt idx="0">
                  <c:v>Column2</c:v>
                </c:pt>
              </c:strCache>
            </c:strRef>
          </c:tx>
          <c:explosion val="25"/>
          <c:cat>
            <c:numRef>
              <c:f>Sheet1!$A$2:$A$5</c:f>
              <c:numCache>
                <c:formatCode>General</c:formatCode>
                <c:ptCount val="4"/>
                <c:pt idx="0">
                  <c:v>1</c:v>
                </c:pt>
                <c:pt idx="1">
                  <c:v>2</c:v>
                </c:pt>
              </c:numCache>
            </c:numRef>
          </c:cat>
          <c:val>
            <c:numRef>
              <c:f>Sheet1!$D$2:$D$5</c:f>
              <c:numCache>
                <c:formatCode>General</c:formatCode>
                <c:ptCount val="4"/>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explosion val="25"/>
          <c:dLbls>
            <c:txPr>
              <a:bodyPr/>
              <a:lstStyle/>
              <a:p>
                <a:pPr>
                  <a:defRPr lang="en-US" sz="1600"/>
                </a:pPr>
                <a:endParaRPr lang="en-US"/>
              </a:p>
            </c:txPr>
            <c:showLegendKey val="0"/>
            <c:showVal val="0"/>
            <c:showCatName val="1"/>
            <c:showSerName val="0"/>
            <c:showPercent val="1"/>
            <c:showBubbleSize val="0"/>
            <c:showLeaderLines val="0"/>
          </c:dLbls>
          <c:cat>
            <c:numRef>
              <c:f>Sheet1!$A$2:$A$5</c:f>
              <c:numCache>
                <c:formatCode>General</c:formatCode>
                <c:ptCount val="4"/>
                <c:pt idx="0">
                  <c:v>1</c:v>
                </c:pt>
                <c:pt idx="1">
                  <c:v>2</c:v>
                </c:pt>
              </c:numCache>
            </c:numRef>
          </c:cat>
          <c:val>
            <c:numRef>
              <c:f>Sheet1!$B$2:$B$5</c:f>
              <c:numCache>
                <c:formatCode>General</c:formatCode>
                <c:ptCount val="4"/>
                <c:pt idx="0">
                  <c:v>87</c:v>
                </c:pt>
                <c:pt idx="1">
                  <c:v>38</c:v>
                </c:pt>
              </c:numCache>
            </c:numRef>
          </c:val>
        </c:ser>
        <c:ser>
          <c:idx val="1"/>
          <c:order val="1"/>
          <c:tx>
            <c:strRef>
              <c:f>Sheet1!$C$1</c:f>
              <c:strCache>
                <c:ptCount val="1"/>
                <c:pt idx="0">
                  <c:v>Column1</c:v>
                </c:pt>
              </c:strCache>
            </c:strRef>
          </c:tx>
          <c:explosion val="25"/>
          <c:cat>
            <c:numRef>
              <c:f>Sheet1!$A$2:$A$5</c:f>
              <c:numCache>
                <c:formatCode>General</c:formatCode>
                <c:ptCount val="4"/>
                <c:pt idx="0">
                  <c:v>1</c:v>
                </c:pt>
                <c:pt idx="1">
                  <c:v>2</c:v>
                </c:pt>
              </c:numCache>
            </c:numRef>
          </c:cat>
          <c:val>
            <c:numRef>
              <c:f>Sheet1!$C$2:$C$5</c:f>
              <c:numCache>
                <c:formatCode>General</c:formatCode>
                <c:ptCount val="4"/>
              </c:numCache>
            </c:numRef>
          </c:val>
        </c:ser>
        <c:ser>
          <c:idx val="2"/>
          <c:order val="2"/>
          <c:tx>
            <c:strRef>
              <c:f>Sheet1!$D$1</c:f>
              <c:strCache>
                <c:ptCount val="1"/>
                <c:pt idx="0">
                  <c:v>Column2</c:v>
                </c:pt>
              </c:strCache>
            </c:strRef>
          </c:tx>
          <c:explosion val="25"/>
          <c:cat>
            <c:numRef>
              <c:f>Sheet1!$A$2:$A$5</c:f>
              <c:numCache>
                <c:formatCode>General</c:formatCode>
                <c:ptCount val="4"/>
                <c:pt idx="0">
                  <c:v>1</c:v>
                </c:pt>
                <c:pt idx="1">
                  <c:v>2</c:v>
                </c:pt>
              </c:numCache>
            </c:numRef>
          </c:cat>
          <c:val>
            <c:numRef>
              <c:f>Sheet1!$D$2:$D$5</c:f>
              <c:numCache>
                <c:formatCode>General</c:formatCode>
                <c:ptCount val="4"/>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explosion val="25"/>
          <c:cat>
            <c:numRef>
              <c:f>Sheet1!$A$2:$A$5</c:f>
              <c:numCache>
                <c:formatCode>General</c:formatCode>
                <c:ptCount val="4"/>
                <c:pt idx="0">
                  <c:v>1</c:v>
                </c:pt>
                <c:pt idx="1">
                  <c:v>2</c:v>
                </c:pt>
              </c:numCache>
            </c:numRef>
          </c:cat>
          <c:val>
            <c:numRef>
              <c:f>Sheet1!$B$2:$B$5</c:f>
              <c:numCache>
                <c:formatCode>General</c:formatCode>
                <c:ptCount val="4"/>
                <c:pt idx="0">
                  <c:v>98</c:v>
                </c:pt>
                <c:pt idx="1">
                  <c:v>27</c:v>
                </c:pt>
              </c:numCache>
            </c:numRef>
          </c:val>
        </c:ser>
        <c:ser>
          <c:idx val="1"/>
          <c:order val="1"/>
          <c:tx>
            <c:strRef>
              <c:f>Sheet1!$C$1</c:f>
              <c:strCache>
                <c:ptCount val="1"/>
                <c:pt idx="0">
                  <c:v>Column1</c:v>
                </c:pt>
              </c:strCache>
            </c:strRef>
          </c:tx>
          <c:explosion val="25"/>
          <c:cat>
            <c:numRef>
              <c:f>Sheet1!$A$2:$A$5</c:f>
              <c:numCache>
                <c:formatCode>General</c:formatCode>
                <c:ptCount val="4"/>
                <c:pt idx="0">
                  <c:v>1</c:v>
                </c:pt>
                <c:pt idx="1">
                  <c:v>2</c:v>
                </c:pt>
              </c:numCache>
            </c:numRef>
          </c:cat>
          <c:val>
            <c:numRef>
              <c:f>Sheet1!$C$2:$C$5</c:f>
              <c:numCache>
                <c:formatCode>General</c:formatCode>
                <c:ptCount val="4"/>
              </c:numCache>
            </c:numRef>
          </c:val>
        </c:ser>
        <c:ser>
          <c:idx val="2"/>
          <c:order val="2"/>
          <c:tx>
            <c:strRef>
              <c:f>Sheet1!$D$1</c:f>
              <c:strCache>
                <c:ptCount val="1"/>
                <c:pt idx="0">
                  <c:v>Column2</c:v>
                </c:pt>
              </c:strCache>
            </c:strRef>
          </c:tx>
          <c:explosion val="25"/>
          <c:cat>
            <c:numRef>
              <c:f>Sheet1!$A$2:$A$5</c:f>
              <c:numCache>
                <c:formatCode>General</c:formatCode>
                <c:ptCount val="4"/>
                <c:pt idx="0">
                  <c:v>1</c:v>
                </c:pt>
                <c:pt idx="1">
                  <c:v>2</c:v>
                </c:pt>
              </c:numCache>
            </c:numRef>
          </c:cat>
          <c:val>
            <c:numRef>
              <c:f>Sheet1!$D$2:$D$5</c:f>
              <c:numCache>
                <c:formatCode>General</c:formatCode>
                <c:ptCount val="4"/>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Series 1</c:v>
                </c:pt>
              </c:strCache>
            </c:strRef>
          </c:tx>
          <c:explosion val="25"/>
          <c:cat>
            <c:numRef>
              <c:f>Sheet1!$A$2:$A$5</c:f>
              <c:numCache>
                <c:formatCode>General</c:formatCode>
                <c:ptCount val="4"/>
                <c:pt idx="0">
                  <c:v>1</c:v>
                </c:pt>
                <c:pt idx="1">
                  <c:v>2</c:v>
                </c:pt>
                <c:pt idx="2">
                  <c:v>3</c:v>
                </c:pt>
              </c:numCache>
            </c:numRef>
          </c:cat>
          <c:val>
            <c:numRef>
              <c:f>Sheet1!$B$2:$B$5</c:f>
              <c:numCache>
                <c:formatCode>General</c:formatCode>
                <c:ptCount val="4"/>
                <c:pt idx="0">
                  <c:v>33</c:v>
                </c:pt>
                <c:pt idx="1">
                  <c:v>47</c:v>
                </c:pt>
                <c:pt idx="2">
                  <c:v>45</c:v>
                </c:pt>
              </c:numCache>
            </c:numRef>
          </c:val>
        </c:ser>
        <c:ser>
          <c:idx val="1"/>
          <c:order val="1"/>
          <c:tx>
            <c:strRef>
              <c:f>Sheet1!$C$1</c:f>
              <c:strCache>
                <c:ptCount val="1"/>
                <c:pt idx="0">
                  <c:v>Column1</c:v>
                </c:pt>
              </c:strCache>
            </c:strRef>
          </c:tx>
          <c:explosion val="25"/>
          <c:cat>
            <c:numRef>
              <c:f>Sheet1!$A$2:$A$5</c:f>
              <c:numCache>
                <c:formatCode>General</c:formatCode>
                <c:ptCount val="4"/>
                <c:pt idx="0">
                  <c:v>1</c:v>
                </c:pt>
                <c:pt idx="1">
                  <c:v>2</c:v>
                </c:pt>
                <c:pt idx="2">
                  <c:v>3</c:v>
                </c:pt>
              </c:numCache>
            </c:numRef>
          </c:cat>
          <c:val>
            <c:numRef>
              <c:f>Sheet1!$C$2:$C$5</c:f>
              <c:numCache>
                <c:formatCode>General</c:formatCode>
                <c:ptCount val="4"/>
              </c:numCache>
            </c:numRef>
          </c:val>
        </c:ser>
        <c:ser>
          <c:idx val="2"/>
          <c:order val="2"/>
          <c:tx>
            <c:strRef>
              <c:f>Sheet1!$D$1</c:f>
              <c:strCache>
                <c:ptCount val="1"/>
                <c:pt idx="0">
                  <c:v>Column2</c:v>
                </c:pt>
              </c:strCache>
            </c:strRef>
          </c:tx>
          <c:explosion val="25"/>
          <c:cat>
            <c:numRef>
              <c:f>Sheet1!$A$2:$A$5</c:f>
              <c:numCache>
                <c:formatCode>General</c:formatCode>
                <c:ptCount val="4"/>
                <c:pt idx="0">
                  <c:v>1</c:v>
                </c:pt>
                <c:pt idx="1">
                  <c:v>2</c:v>
                </c:pt>
                <c:pt idx="2">
                  <c:v>3</c:v>
                </c:pt>
              </c:numCache>
            </c:numRef>
          </c:cat>
          <c:val>
            <c:numRef>
              <c:f>Sheet1!$D$2:$D$5</c:f>
              <c:numCache>
                <c:formatCode>General</c:formatCode>
                <c:ptCount val="4"/>
              </c:numCache>
            </c:numRef>
          </c:val>
        </c:ser>
        <c:dLbls>
          <c:showLegendKey val="0"/>
          <c:showVal val="0"/>
          <c:showCatName val="1"/>
          <c:showSerName val="0"/>
          <c:showPercent val="1"/>
          <c:showBubbleSize val="0"/>
          <c:showLeaderLines val="0"/>
        </c:dLbls>
      </c:pie3DChart>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Q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QA"/>
          </a:p>
        </p:txBody>
      </p:sp>
      <p:sp>
        <p:nvSpPr>
          <p:cNvPr id="4" name="عنصر نائب للتاريخ 3"/>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5" name="عنصر نائب للتذييل 4"/>
          <p:cNvSpPr>
            <a:spLocks noGrp="1"/>
          </p:cNvSpPr>
          <p:nvPr>
            <p:ph type="ftr" sz="quarter" idx="11"/>
          </p:nvPr>
        </p:nvSpPr>
        <p:spPr/>
        <p:txBody>
          <a:bodyPr/>
          <a:lstStyle/>
          <a:p>
            <a:endParaRPr lang="ar-QA"/>
          </a:p>
        </p:txBody>
      </p:sp>
      <p:sp>
        <p:nvSpPr>
          <p:cNvPr id="6" name="عنصر نائب لرقم الشريحة 5"/>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Q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4" name="عنصر نائب للتاريخ 3"/>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5" name="عنصر نائب للتذييل 4"/>
          <p:cNvSpPr>
            <a:spLocks noGrp="1"/>
          </p:cNvSpPr>
          <p:nvPr>
            <p:ph type="ftr" sz="quarter" idx="11"/>
          </p:nvPr>
        </p:nvSpPr>
        <p:spPr/>
        <p:txBody>
          <a:bodyPr/>
          <a:lstStyle/>
          <a:p>
            <a:endParaRPr lang="ar-QA"/>
          </a:p>
        </p:txBody>
      </p:sp>
      <p:sp>
        <p:nvSpPr>
          <p:cNvPr id="6" name="عنصر نائب لرقم الشريحة 5"/>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Q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4" name="عنصر نائب للتاريخ 3"/>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5" name="عنصر نائب للتذييل 4"/>
          <p:cNvSpPr>
            <a:spLocks noGrp="1"/>
          </p:cNvSpPr>
          <p:nvPr>
            <p:ph type="ftr" sz="quarter" idx="11"/>
          </p:nvPr>
        </p:nvSpPr>
        <p:spPr/>
        <p:txBody>
          <a:bodyPr/>
          <a:lstStyle/>
          <a:p>
            <a:endParaRPr lang="ar-QA"/>
          </a:p>
        </p:txBody>
      </p:sp>
      <p:sp>
        <p:nvSpPr>
          <p:cNvPr id="6" name="عنصر نائب لرقم الشريحة 5"/>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Q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4" name="عنصر نائب للتاريخ 3"/>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5" name="عنصر نائب للتذييل 4"/>
          <p:cNvSpPr>
            <a:spLocks noGrp="1"/>
          </p:cNvSpPr>
          <p:nvPr>
            <p:ph type="ftr" sz="quarter" idx="11"/>
          </p:nvPr>
        </p:nvSpPr>
        <p:spPr/>
        <p:txBody>
          <a:bodyPr/>
          <a:lstStyle/>
          <a:p>
            <a:endParaRPr lang="ar-QA"/>
          </a:p>
        </p:txBody>
      </p:sp>
      <p:sp>
        <p:nvSpPr>
          <p:cNvPr id="6" name="عنصر نائب لرقم الشريحة 5"/>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Q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5" name="عنصر نائب للتذييل 4"/>
          <p:cNvSpPr>
            <a:spLocks noGrp="1"/>
          </p:cNvSpPr>
          <p:nvPr>
            <p:ph type="ftr" sz="quarter" idx="11"/>
          </p:nvPr>
        </p:nvSpPr>
        <p:spPr/>
        <p:txBody>
          <a:bodyPr/>
          <a:lstStyle/>
          <a:p>
            <a:endParaRPr lang="ar-QA"/>
          </a:p>
        </p:txBody>
      </p:sp>
      <p:sp>
        <p:nvSpPr>
          <p:cNvPr id="6" name="عنصر نائب لرقم الشريحة 5"/>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Q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5" name="عنصر نائب للتاريخ 4"/>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6" name="عنصر نائب للتذييل 5"/>
          <p:cNvSpPr>
            <a:spLocks noGrp="1"/>
          </p:cNvSpPr>
          <p:nvPr>
            <p:ph type="ftr" sz="quarter" idx="11"/>
          </p:nvPr>
        </p:nvSpPr>
        <p:spPr/>
        <p:txBody>
          <a:bodyPr/>
          <a:lstStyle/>
          <a:p>
            <a:endParaRPr lang="ar-QA"/>
          </a:p>
        </p:txBody>
      </p:sp>
      <p:sp>
        <p:nvSpPr>
          <p:cNvPr id="7" name="عنصر نائب لرقم الشريحة 6"/>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Q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7" name="عنصر نائب للتاريخ 6"/>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8" name="عنصر نائب للتذييل 7"/>
          <p:cNvSpPr>
            <a:spLocks noGrp="1"/>
          </p:cNvSpPr>
          <p:nvPr>
            <p:ph type="ftr" sz="quarter" idx="11"/>
          </p:nvPr>
        </p:nvSpPr>
        <p:spPr/>
        <p:txBody>
          <a:bodyPr/>
          <a:lstStyle/>
          <a:p>
            <a:endParaRPr lang="ar-QA"/>
          </a:p>
        </p:txBody>
      </p:sp>
      <p:sp>
        <p:nvSpPr>
          <p:cNvPr id="9" name="عنصر نائب لرقم الشريحة 8"/>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QA"/>
          </a:p>
        </p:txBody>
      </p:sp>
      <p:sp>
        <p:nvSpPr>
          <p:cNvPr id="3" name="عنصر نائب للتاريخ 2"/>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4" name="عنصر نائب للتذييل 3"/>
          <p:cNvSpPr>
            <a:spLocks noGrp="1"/>
          </p:cNvSpPr>
          <p:nvPr>
            <p:ph type="ftr" sz="quarter" idx="11"/>
          </p:nvPr>
        </p:nvSpPr>
        <p:spPr/>
        <p:txBody>
          <a:bodyPr/>
          <a:lstStyle/>
          <a:p>
            <a:endParaRPr lang="ar-QA"/>
          </a:p>
        </p:txBody>
      </p:sp>
      <p:sp>
        <p:nvSpPr>
          <p:cNvPr id="5" name="عنصر نائب لرقم الشريحة 4"/>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3" name="عنصر نائب للتذييل 2"/>
          <p:cNvSpPr>
            <a:spLocks noGrp="1"/>
          </p:cNvSpPr>
          <p:nvPr>
            <p:ph type="ftr" sz="quarter" idx="11"/>
          </p:nvPr>
        </p:nvSpPr>
        <p:spPr/>
        <p:txBody>
          <a:bodyPr/>
          <a:lstStyle/>
          <a:p>
            <a:endParaRPr lang="ar-QA"/>
          </a:p>
        </p:txBody>
      </p:sp>
      <p:sp>
        <p:nvSpPr>
          <p:cNvPr id="4" name="عنصر نائب لرقم الشريحة 3"/>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Q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6" name="عنصر نائب للتذييل 5"/>
          <p:cNvSpPr>
            <a:spLocks noGrp="1"/>
          </p:cNvSpPr>
          <p:nvPr>
            <p:ph type="ftr" sz="quarter" idx="11"/>
          </p:nvPr>
        </p:nvSpPr>
        <p:spPr/>
        <p:txBody>
          <a:bodyPr/>
          <a:lstStyle/>
          <a:p>
            <a:endParaRPr lang="ar-QA"/>
          </a:p>
        </p:txBody>
      </p:sp>
      <p:sp>
        <p:nvSpPr>
          <p:cNvPr id="7" name="عنصر نائب لرقم الشريحة 6"/>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Q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Q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E79BEE5-9D89-402E-88FF-EB88891A960D}" type="datetimeFigureOut">
              <a:rPr lang="ar-QA" smtClean="0"/>
              <a:pPr/>
              <a:t>03/02/1432</a:t>
            </a:fld>
            <a:endParaRPr lang="ar-QA"/>
          </a:p>
        </p:txBody>
      </p:sp>
      <p:sp>
        <p:nvSpPr>
          <p:cNvPr id="6" name="عنصر نائب للتذييل 5"/>
          <p:cNvSpPr>
            <a:spLocks noGrp="1"/>
          </p:cNvSpPr>
          <p:nvPr>
            <p:ph type="ftr" sz="quarter" idx="11"/>
          </p:nvPr>
        </p:nvSpPr>
        <p:spPr/>
        <p:txBody>
          <a:bodyPr/>
          <a:lstStyle/>
          <a:p>
            <a:endParaRPr lang="ar-QA"/>
          </a:p>
        </p:txBody>
      </p:sp>
      <p:sp>
        <p:nvSpPr>
          <p:cNvPr id="7" name="عنصر نائب لرقم الشريحة 6"/>
          <p:cNvSpPr>
            <a:spLocks noGrp="1"/>
          </p:cNvSpPr>
          <p:nvPr>
            <p:ph type="sldNum" sz="quarter" idx="12"/>
          </p:nvPr>
        </p:nvSpPr>
        <p:spPr/>
        <p:txBody>
          <a:bodyPr/>
          <a:lstStyle/>
          <a:p>
            <a:fld id="{8A81E6DE-CB54-4B4F-8D12-B91B69D84F33}" type="slidenum">
              <a:rPr lang="ar-QA" smtClean="0"/>
              <a:pPr/>
              <a:t>‹#›</a:t>
            </a:fld>
            <a:endParaRPr lang="ar-QA"/>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Q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Q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E79BEE5-9D89-402E-88FF-EB88891A960D}" type="datetimeFigureOut">
              <a:rPr lang="ar-QA" smtClean="0"/>
              <a:pPr/>
              <a:t>03/02/1432</a:t>
            </a:fld>
            <a:endParaRPr lang="ar-Q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Q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81E6DE-CB54-4B4F-8D12-B91B69D84F33}" type="slidenum">
              <a:rPr lang="ar-QA" smtClean="0"/>
              <a:pPr/>
              <a:t>‹#›</a:t>
            </a:fld>
            <a:endParaRPr lang="ar-Q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Q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TextBox 2"/>
          <p:cNvSpPr txBox="1"/>
          <p:nvPr/>
        </p:nvSpPr>
        <p:spPr>
          <a:xfrm>
            <a:off x="2756708" y="1785926"/>
            <a:ext cx="3525324" cy="1862048"/>
          </a:xfrm>
          <a:prstGeom prst="rect">
            <a:avLst/>
          </a:prstGeom>
          <a:noFill/>
          <a:effectLst>
            <a:outerShdw blurRad="63500" sx="1000" sy="1000" algn="ctr" rotWithShape="0">
              <a:prstClr val="black">
                <a:alpha val="40000"/>
              </a:prstClr>
            </a:outerShdw>
          </a:effectLst>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115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القراءة</a:t>
            </a:r>
            <a:endParaRPr lang="en-US" sz="115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Oval 3"/>
          <p:cNvSpPr/>
          <p:nvPr/>
        </p:nvSpPr>
        <p:spPr>
          <a:xfrm>
            <a:off x="-3071866" y="5786454"/>
            <a:ext cx="9286908" cy="2500330"/>
          </a:xfrm>
          <a:prstGeom prst="ellipse">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6" name="Oval 5"/>
          <p:cNvSpPr/>
          <p:nvPr/>
        </p:nvSpPr>
        <p:spPr>
          <a:xfrm>
            <a:off x="2786082" y="6072206"/>
            <a:ext cx="9286908" cy="2500330"/>
          </a:xfrm>
          <a:prstGeom prst="ellipse">
            <a:avLst/>
          </a:prstGeom>
          <a:solidFill>
            <a:srgbClr val="FF0000"/>
          </a:solidFill>
        </p:spPr>
        <p:style>
          <a:lnRef idx="3">
            <a:schemeClr val="lt1"/>
          </a:lnRef>
          <a:fillRef idx="1">
            <a:schemeClr val="accent6"/>
          </a:fillRef>
          <a:effectRef idx="1">
            <a:schemeClr val="accent6"/>
          </a:effectRef>
          <a:fontRef idx="minor">
            <a:schemeClr val="lt1"/>
          </a:fontRef>
        </p:style>
        <p:txBody>
          <a:bodyPr rtlCol="0" anchor="ctr"/>
          <a:lstStyle/>
          <a:p>
            <a:pPr algn="ctr"/>
            <a:endParaRPr lang="en-US" dirty="0"/>
          </a:p>
        </p:txBody>
      </p:sp>
      <p:sp>
        <p:nvSpPr>
          <p:cNvPr id="7" name="Rounded Rectangle 6">
            <a:hlinkClick r:id="" action="ppaction://hlinkshowjump?jump=nextslide"/>
          </p:cNvPr>
          <p:cNvSpPr/>
          <p:nvPr/>
        </p:nvSpPr>
        <p:spPr>
          <a:xfrm>
            <a:off x="3214678" y="5072074"/>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0"/>
                                        <p:tgtEl>
                                          <p:spTgt spid="3"/>
                                        </p:tgtEl>
                                      </p:cBhvr>
                                    </p:animEffect>
                                  </p:childTnLst>
                                </p:cTn>
                              </p:par>
                              <p:par>
                                <p:cTn id="8" presetID="0" presetClass="path" presetSubtype="0" repeatCount="indefinite" accel="50000" decel="50000" autoRev="1" fill="hold" grpId="0" nodeType="withEffect">
                                  <p:stCondLst>
                                    <p:cond delay="0"/>
                                  </p:stCondLst>
                                  <p:childTnLst>
                                    <p:animMotion origin="layout" path="M 6.66667E-6 -4.07407E-6 L 0.18108 -4.07407E-6 " pathEditMode="relative" ptsTypes="AA">
                                      <p:cBhvr>
                                        <p:cTn id="9" dur="2000" fill="hold"/>
                                        <p:tgtEl>
                                          <p:spTgt spid="4"/>
                                        </p:tgtEl>
                                        <p:attrNameLst>
                                          <p:attrName>ppt_x</p:attrName>
                                          <p:attrName>ppt_y</p:attrName>
                                        </p:attrNameLst>
                                      </p:cBhvr>
                                    </p:animMotion>
                                  </p:childTnLst>
                                </p:cTn>
                              </p:par>
                              <p:par>
                                <p:cTn id="10" presetID="0" presetClass="path" presetSubtype="0" repeatCount="indefinite" accel="50000" decel="50000" autoRev="1" fill="hold" grpId="0" nodeType="withEffect">
                                  <p:stCondLst>
                                    <p:cond delay="0"/>
                                  </p:stCondLst>
                                  <p:childTnLst>
                                    <p:animMotion origin="layout" path="M 2.5E-6 -2.59259E-6 L -0.17205 -0.00069 " pathEditMode="relative" rAng="0" ptsTypes="AA">
                                      <p:cBhvr>
                                        <p:cTn id="11" dur="2000" fill="hold"/>
                                        <p:tgtEl>
                                          <p:spTgt spid="6"/>
                                        </p:tgtEl>
                                        <p:attrNameLst>
                                          <p:attrName>ppt_x</p:attrName>
                                          <p:attrName>ppt_y</p:attrName>
                                        </p:attrNameLst>
                                      </p:cBhvr>
                                      <p:rCtr x="-86" y="0"/>
                                    </p:animMotion>
                                  </p:childTnLst>
                                </p:cTn>
                              </p:par>
                              <p:par>
                                <p:cTn id="12" presetID="1" presetClass="emph" presetSubtype="2" repeatCount="indefinite" autoRev="1" fill="hold" nodeType="withEffect">
                                  <p:stCondLst>
                                    <p:cond delay="0"/>
                                  </p:stCondLst>
                                  <p:childTnLst>
                                    <p:animClr clrSpc="rgb" dir="cw">
                                      <p:cBhvr>
                                        <p:cTn id="13" dur="2000" fill="hold"/>
                                        <p:tgtEl>
                                          <p:spTgt spid="7"/>
                                        </p:tgtEl>
                                        <p:attrNameLst>
                                          <p:attrName>fillcolor</p:attrName>
                                        </p:attrNameLst>
                                      </p:cBhvr>
                                      <p:to>
                                        <a:schemeClr val="tx1"/>
                                      </p:to>
                                    </p:animClr>
                                    <p:set>
                                      <p:cBhvr>
                                        <p:cTn id="14" dur="2000" fill="hold"/>
                                        <p:tgtEl>
                                          <p:spTgt spid="7"/>
                                        </p:tgtEl>
                                        <p:attrNameLst>
                                          <p:attrName>fill.type</p:attrName>
                                        </p:attrNameLst>
                                      </p:cBhvr>
                                      <p:to>
                                        <p:strVal val="solid"/>
                                      </p:to>
                                    </p:set>
                                    <p:set>
                                      <p:cBhvr>
                                        <p:cTn id="15" dur="2000" fill="hold"/>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714348" y="285728"/>
            <a:ext cx="8229600" cy="4525963"/>
          </a:xfrm>
        </p:spPr>
        <p:txBody>
          <a:bodyPr>
            <a:normAutofit fontScale="55000" lnSpcReduction="20000"/>
          </a:bodyPr>
          <a:lstStyle/>
          <a:p>
            <a:r>
              <a:rPr lang="ar-SA" dirty="0"/>
              <a:t>-المواضيع التي تفضل </a:t>
            </a:r>
            <a:r>
              <a:rPr lang="ar-SA" dirty="0" smtClean="0"/>
              <a:t>قراءتها</a:t>
            </a:r>
          </a:p>
          <a:p>
            <a:r>
              <a:rPr lang="ar-SA" dirty="0"/>
              <a:t>علوم </a:t>
            </a:r>
          </a:p>
          <a:p>
            <a:r>
              <a:rPr lang="ar-SA" dirty="0"/>
              <a:t> آداب </a:t>
            </a:r>
          </a:p>
          <a:p>
            <a:r>
              <a:rPr lang="ar-SA" dirty="0"/>
              <a:t> تربية وأسرة </a:t>
            </a:r>
          </a:p>
          <a:p>
            <a:r>
              <a:rPr lang="ar-SA" dirty="0"/>
              <a:t> دينية </a:t>
            </a:r>
          </a:p>
          <a:p>
            <a:r>
              <a:rPr lang="ar-SA" dirty="0"/>
              <a:t> اجتماعية </a:t>
            </a:r>
          </a:p>
          <a:p>
            <a:r>
              <a:rPr lang="ar-SA" dirty="0"/>
              <a:t> نفسية </a:t>
            </a:r>
          </a:p>
          <a:p>
            <a:r>
              <a:rPr lang="ar-SA" dirty="0"/>
              <a:t> ترفيهية </a:t>
            </a:r>
          </a:p>
          <a:p>
            <a:r>
              <a:rPr lang="ar-SA" dirty="0"/>
              <a:t> روائية </a:t>
            </a:r>
          </a:p>
          <a:p>
            <a:r>
              <a:rPr lang="ar-SA" dirty="0"/>
              <a:t> بوليسية </a:t>
            </a:r>
          </a:p>
          <a:p>
            <a:r>
              <a:rPr lang="ar-SA" dirty="0"/>
              <a:t> منزلية(طبخ، خياطة، ....) </a:t>
            </a:r>
          </a:p>
          <a:p>
            <a:endParaRPr lang="ar-SA" dirty="0" smtClean="0"/>
          </a:p>
          <a:p>
            <a:r>
              <a:rPr lang="ar-SA" dirty="0" smtClean="0"/>
              <a:t>يرى 78% من الطلاب بأنه يعيش في بيئة تساعد على الإبداع بينما يجد البقية والذين يمثلون 22% بأنهم لا يعيشون في بيئة تساعد على الإبداع .</a:t>
            </a:r>
            <a:endParaRPr lang="en-US" dirty="0"/>
          </a:p>
          <a:p>
            <a:r>
              <a:rPr lang="ar-SA" dirty="0">
                <a:solidFill>
                  <a:srgbClr val="0070C0"/>
                </a:solidFill>
              </a:rPr>
              <a:t>1-نعم</a:t>
            </a:r>
            <a:r>
              <a:rPr lang="ar-SA" dirty="0" smtClean="0">
                <a:solidFill>
                  <a:srgbClr val="0070C0"/>
                </a:solidFill>
              </a:rPr>
              <a:t>.</a:t>
            </a:r>
            <a:r>
              <a:rPr lang="ar-SA" dirty="0" smtClean="0">
                <a:solidFill>
                  <a:srgbClr val="0070C0"/>
                </a:solidFill>
                <a:ea typeface="Calibri"/>
              </a:rPr>
              <a:t> </a:t>
            </a:r>
            <a:r>
              <a:rPr lang="ar-SA" sz="1100" dirty="0" smtClean="0">
                <a:ea typeface="Calibri"/>
              </a:rPr>
              <a:t>.(لقد اختار هذا الخيار98 من أصل 125)</a:t>
            </a:r>
            <a:endParaRPr lang="en-US" dirty="0"/>
          </a:p>
          <a:p>
            <a:r>
              <a:rPr lang="ar-SA" dirty="0">
                <a:solidFill>
                  <a:srgbClr val="C00000"/>
                </a:solidFill>
              </a:rPr>
              <a:t>2-لا </a:t>
            </a:r>
            <a:r>
              <a:rPr lang="ar-SA" dirty="0" smtClean="0">
                <a:solidFill>
                  <a:srgbClr val="C00000"/>
                </a:solidFill>
              </a:rPr>
              <a:t>.</a:t>
            </a:r>
            <a:r>
              <a:rPr lang="ar-SA" dirty="0" smtClean="0">
                <a:solidFill>
                  <a:srgbClr val="C00000"/>
                </a:solidFill>
                <a:ea typeface="Calibri"/>
              </a:rPr>
              <a:t> </a:t>
            </a:r>
            <a:r>
              <a:rPr lang="ar-SA" sz="1100" dirty="0" smtClean="0">
                <a:ea typeface="Calibri"/>
              </a:rPr>
              <a:t>.(لقد اختار هذا الخيار27 من أصل 125)</a:t>
            </a:r>
            <a:endParaRPr lang="en-US" dirty="0"/>
          </a:p>
          <a:p>
            <a:endParaRPr lang="ar-QA" dirty="0"/>
          </a:p>
        </p:txBody>
      </p:sp>
      <p:graphicFrame>
        <p:nvGraphicFramePr>
          <p:cNvPr id="4" name="Chart 1"/>
          <p:cNvGraphicFramePr/>
          <p:nvPr/>
        </p:nvGraphicFramePr>
        <p:xfrm>
          <a:off x="785786" y="3571876"/>
          <a:ext cx="5229225" cy="264795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571472" y="285728"/>
            <a:ext cx="8229600" cy="4525963"/>
          </a:xfrm>
        </p:spPr>
        <p:txBody>
          <a:bodyPr>
            <a:normAutofit/>
          </a:bodyPr>
          <a:lstStyle/>
          <a:p>
            <a:r>
              <a:rPr lang="ar-SA" sz="2800"/>
              <a:t>اقتراحات حول تطوير القراءة لمن </a:t>
            </a:r>
            <a:r>
              <a:rPr lang="ar-SA" sz="2800" smtClean="0"/>
              <a:t>حولك</a:t>
            </a:r>
          </a:p>
          <a:p>
            <a:r>
              <a:rPr lang="ar-SA" sz="2800" smtClean="0"/>
              <a:t>وقد </a:t>
            </a:r>
            <a:r>
              <a:rPr lang="ar-SA" sz="2800" dirty="0" smtClean="0"/>
              <a:t>كانت نسبة من يرى بأن الإبداع يتعلق بالثقافة العامة 26% وأما  نسبة من يرى بأن الإبداع يتعلق بالذكاء والبيئة والإمكانيات هي 38% ، ونسبة الذين يجدون بأن الإبداع يتعلق بتشجيع المجتمع ونسبة ذكاء وشخصية الفرد هي36%.</a:t>
            </a:r>
            <a:endParaRPr lang="en-US" sz="2800" dirty="0"/>
          </a:p>
          <a:p>
            <a:r>
              <a:rPr lang="ar-SA" sz="2800" dirty="0">
                <a:solidFill>
                  <a:srgbClr val="0070C0"/>
                </a:solidFill>
              </a:rPr>
              <a:t>1- الثقافة العامة </a:t>
            </a:r>
            <a:r>
              <a:rPr lang="ar-SA" sz="2800" dirty="0" smtClean="0">
                <a:solidFill>
                  <a:srgbClr val="0070C0"/>
                </a:solidFill>
              </a:rPr>
              <a:t>.</a:t>
            </a:r>
            <a:r>
              <a:rPr lang="ar-SA" sz="2800" dirty="0" smtClean="0">
                <a:solidFill>
                  <a:srgbClr val="0070C0"/>
                </a:solidFill>
                <a:ea typeface="Calibri"/>
              </a:rPr>
              <a:t> </a:t>
            </a:r>
            <a:r>
              <a:rPr lang="ar-SA" sz="1200" dirty="0" smtClean="0">
                <a:ea typeface="Calibri"/>
              </a:rPr>
              <a:t>.(لقد اختار هذا الخيار33 من أصل 125)</a:t>
            </a:r>
            <a:endParaRPr lang="en-US" sz="2800" dirty="0"/>
          </a:p>
          <a:p>
            <a:r>
              <a:rPr lang="ar-SA" sz="2800" dirty="0">
                <a:solidFill>
                  <a:srgbClr val="C00000"/>
                </a:solidFill>
              </a:rPr>
              <a:t>2-الذكاء والبيئة </a:t>
            </a:r>
            <a:r>
              <a:rPr lang="ar-SA" sz="2800" dirty="0" smtClean="0">
                <a:solidFill>
                  <a:srgbClr val="C00000"/>
                </a:solidFill>
              </a:rPr>
              <a:t>والإمكانيات .</a:t>
            </a:r>
            <a:r>
              <a:rPr lang="ar-SA" sz="2800" dirty="0" smtClean="0">
                <a:solidFill>
                  <a:srgbClr val="C00000"/>
                </a:solidFill>
                <a:ea typeface="Calibri"/>
              </a:rPr>
              <a:t> </a:t>
            </a:r>
            <a:r>
              <a:rPr lang="ar-SA" sz="1200" dirty="0" smtClean="0">
                <a:ea typeface="Calibri"/>
              </a:rPr>
              <a:t>.(لقد اختار هذا الخيار47من أصل 125)</a:t>
            </a:r>
            <a:endParaRPr lang="en-US" sz="2800" dirty="0"/>
          </a:p>
          <a:p>
            <a:r>
              <a:rPr lang="ar-SA" sz="2800" dirty="0">
                <a:solidFill>
                  <a:srgbClr val="00B050"/>
                </a:solidFill>
              </a:rPr>
              <a:t>3-تشجيع المجتمع ونسبة ذكاء وشخصية الفرد </a:t>
            </a:r>
            <a:r>
              <a:rPr lang="ar-SA" sz="2800" dirty="0" smtClean="0">
                <a:solidFill>
                  <a:srgbClr val="00B050"/>
                </a:solidFill>
              </a:rPr>
              <a:t>.</a:t>
            </a:r>
            <a:r>
              <a:rPr lang="ar-SA" sz="2800" dirty="0" smtClean="0">
                <a:solidFill>
                  <a:srgbClr val="00B050"/>
                </a:solidFill>
                <a:ea typeface="Calibri"/>
              </a:rPr>
              <a:t> </a:t>
            </a:r>
            <a:r>
              <a:rPr lang="ar-SA" sz="1000" dirty="0" smtClean="0">
                <a:ea typeface="Calibri"/>
              </a:rPr>
              <a:t>.(لقد اختار هذا الخيار45من أصل 125)</a:t>
            </a:r>
            <a:endParaRPr lang="en-US" sz="2800" dirty="0"/>
          </a:p>
          <a:p>
            <a:endParaRPr lang="ar-QA" sz="2800" dirty="0"/>
          </a:p>
        </p:txBody>
      </p:sp>
      <p:graphicFrame>
        <p:nvGraphicFramePr>
          <p:cNvPr id="4" name="Chart 1"/>
          <p:cNvGraphicFramePr/>
          <p:nvPr/>
        </p:nvGraphicFramePr>
        <p:xfrm>
          <a:off x="-285784" y="4929198"/>
          <a:ext cx="5229225" cy="264795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2"/>
          <p:cNvSpPr txBox="1">
            <a:spLocks/>
          </p:cNvSpPr>
          <p:nvPr/>
        </p:nvSpPr>
        <p:spPr>
          <a:xfrm>
            <a:off x="771556" y="1428736"/>
            <a:ext cx="8229600" cy="4525963"/>
          </a:xfrm>
          <a:prstGeom prst="rect">
            <a:avLst/>
          </a:prstGeom>
        </p:spPr>
        <p:txBody>
          <a:bodyPr vert="horz" lIns="91440" tIns="45720" rIns="91440" bIns="45720" rtlCol="1">
            <a:normAutofit fontScale="70000" lnSpcReduction="20000"/>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0" i="0" u="none" strike="noStrike" kern="1200" cap="none" spc="0" normalizeH="0" baseline="0" noProof="0" smtClean="0">
                <a:ln>
                  <a:noFill/>
                </a:ln>
                <a:solidFill>
                  <a:schemeClr val="tx1"/>
                </a:solidFill>
                <a:effectLst/>
                <a:uLnTx/>
                <a:uFillTx/>
                <a:latin typeface="+mn-lt"/>
                <a:ea typeface="+mn-ea"/>
                <a:cs typeface="+mn-cs"/>
              </a:rPr>
              <a:t>وأما عن رأي الطلبة في التغيرات المقترح تطبيقها على البيئة التعليمية لتساعد على الإبداع وما</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ar-SA" sz="3200" b="0" i="0" u="none" strike="noStrike" kern="1200" cap="none" spc="0" normalizeH="0" baseline="0" noProof="0" smtClean="0">
                <a:ln>
                  <a:noFill/>
                </a:ln>
                <a:solidFill>
                  <a:schemeClr val="tx1"/>
                </a:solidFill>
                <a:effectLst/>
                <a:uLnTx/>
                <a:uFillTx/>
                <a:latin typeface="+mn-lt"/>
                <a:ea typeface="+mn-ea"/>
                <a:cs typeface="+mn-cs"/>
              </a:rPr>
              <a:t>هي الاشياء التي اذا توفرت لكان طلابنا مبدعون ، فقد قال البعض بأن الحرية والذكاء هما إحدى أهم الشروط التي يفترض وجودها للمبدع ويرى البعض بأن تقليل عدد الطلاب في الفصل الدراسي سيساعد على خلق بيئة خصبة للإبداع ، وأوضح الطلبة أهمية التكنوبوجيا في ذلك حيث أن الكثير أجمعوا على أن التكنولوجيا هي وسيلة للإبداع وفرصة إذا توفرت أتيحت الفرصة للمبدعين مهما كانت ظروفهم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0" i="0" u="none" strike="noStrike" kern="1200" cap="none" spc="0" normalizeH="0" baseline="0" noProof="0" smtClean="0">
                <a:ln>
                  <a:noFill/>
                </a:ln>
                <a:solidFill>
                  <a:schemeClr val="tx1"/>
                </a:solidFill>
                <a:effectLst/>
                <a:uLnTx/>
                <a:uFillTx/>
                <a:latin typeface="+mn-lt"/>
                <a:ea typeface="+mn-ea"/>
                <a:cs typeface="+mn-cs"/>
              </a:rPr>
              <a:t>أما عن رأي الطلبة في الأشياء التي إذا قد توفرت سوف يصبحوا مبدعين فقد اتفق الأغلبية على أن التشجيع سواء كان الأسري في المنزل أو في المدرسة وأيضا البيئة المناسبة هي مهمة ليتمكن الإنسان من الإبداع فلا بد من أن نحافظ عليها وإن تقدير ما ينجزه الإنسان هو بحد ذاته أكبر الدوافع المعنوية للإنسان ويرى البعض بأن المال ضروري حتى يكون الإنسان مبدعا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SA" sz="3200" b="0" i="0" u="none" strike="noStrike" kern="1200" cap="none" spc="0" normalizeH="0" baseline="0" noProof="0" smtClean="0">
                <a:ln>
                  <a:noFill/>
                </a:ln>
                <a:solidFill>
                  <a:schemeClr val="tx1"/>
                </a:solidFill>
                <a:effectLst/>
                <a:uLnTx/>
                <a:uFillTx/>
                <a:latin typeface="+mn-lt"/>
                <a:ea typeface="+mn-ea"/>
                <a:cs typeface="+mn-cs"/>
              </a:rPr>
              <a:t>وفي النهاية الإبداع ضروري لنرتقي بأمتنا وهو ليس حكر على مجتمعات معينة وإنما هو متاح لكل شخص في حدود تتوافق مع قدراته وظروفه  ولا بد من التشجيع ورفع معنويات الطالب حتى يصير مبدعاً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ar-QA"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43373" y="6215082"/>
            <a:ext cx="1132040" cy="369332"/>
          </a:xfrm>
          <a:prstGeom prst="rect">
            <a:avLst/>
          </a:prstGeom>
          <a:noFill/>
        </p:spPr>
        <p:txBody>
          <a:bodyPr wrap="none" rtlCol="0">
            <a:spAutoFit/>
          </a:bodyPr>
          <a:lstStyle/>
          <a:p>
            <a:r>
              <a:rPr lang="ar-SA" dirty="0" smtClean="0"/>
              <a:t>وشكرا لكم ..</a:t>
            </a:r>
            <a:endParaRPr lang="en-US" dirty="0"/>
          </a:p>
        </p:txBody>
      </p:sp>
      <p:sp>
        <p:nvSpPr>
          <p:cNvPr id="4" name="Rectangle 3"/>
          <p:cNvSpPr/>
          <p:nvPr/>
        </p:nvSpPr>
        <p:spPr>
          <a:xfrm>
            <a:off x="857224" y="857232"/>
            <a:ext cx="7929618" cy="4524315"/>
          </a:xfrm>
          <a:prstGeom prst="rect">
            <a:avLst/>
          </a:prstGeom>
        </p:spPr>
        <p:txBody>
          <a:bodyPr wrap="square">
            <a:spAutoFit/>
          </a:bodyPr>
          <a:lstStyle/>
          <a:p>
            <a:r>
              <a:rPr lang="ar-SA" sz="2400" dirty="0" smtClean="0"/>
              <a:t>الهدف من البحث : كيف نبحث في ذاتنا عن الإبداع ؟</a:t>
            </a:r>
            <a:endParaRPr lang="en-US" sz="2400" dirty="0" smtClean="0"/>
          </a:p>
          <a:p>
            <a:r>
              <a:rPr lang="ar-SA" sz="2400" dirty="0" smtClean="0"/>
              <a:t>الملخص :</a:t>
            </a:r>
            <a:endParaRPr lang="en-US" sz="2400" dirty="0" smtClean="0"/>
          </a:p>
          <a:p>
            <a:r>
              <a:rPr lang="ar-SA" sz="2400" dirty="0" smtClean="0"/>
              <a:t>الإبداع لا يرتبط بالمستوى التعليمي الرفيع ، وإنما يعني في المقام الأول أن هذا الفرد قد ارتفع في معرفته عن مستوى التذكر إلى مرتبة الفهم والتطبيق والتحليل والرغبة في التغيير . </a:t>
            </a:r>
            <a:endParaRPr lang="en-US" sz="2400" dirty="0" smtClean="0"/>
          </a:p>
          <a:p>
            <a:r>
              <a:rPr lang="ar-SA" sz="2400" dirty="0" smtClean="0"/>
              <a:t>لا ينحصر الإبداع في مجال معين أو علم معين ففي حياتنا اليومية أي لمسة جمال نراها أو نشعر بها تعد عملا إبداعيا .</a:t>
            </a:r>
            <a:endParaRPr lang="en-US" sz="2400" dirty="0" smtClean="0"/>
          </a:p>
          <a:p>
            <a:r>
              <a:rPr lang="ar-SA" sz="2400" dirty="0" smtClean="0"/>
              <a:t>النتائج :</a:t>
            </a:r>
            <a:endParaRPr lang="en-US" sz="2400" dirty="0" smtClean="0"/>
          </a:p>
          <a:p>
            <a:r>
              <a:rPr lang="ar-SA" sz="2400" dirty="0" smtClean="0"/>
              <a:t>وبعد طرحنا لاستبانة للطلاب وجدنا أن الحرية والذكاء هما أهم الشروط التي يفترض وجودها للمبدع ويرى البعض أن تقليل عدد الطلاب في الصف الدراسي يساعد على خلق بيئة خصبة للإبداع ، وأجمع الكثيرون على أن التكنلوجيا وسيلة للإبداع إذا توفرت أتيحت الفرصة للمبدعين مهما كانت ظروفهم </a:t>
            </a:r>
            <a:endParaRPr lang="en-US" sz="2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873"/>
            <a:ext cx="9144000" cy="6858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QA" dirty="0"/>
          </a:p>
        </p:txBody>
      </p:sp>
      <p:sp>
        <p:nvSpPr>
          <p:cNvPr id="2" name="TextBox 1"/>
          <p:cNvSpPr txBox="1"/>
          <p:nvPr/>
        </p:nvSpPr>
        <p:spPr>
          <a:xfrm>
            <a:off x="2411760" y="2708920"/>
            <a:ext cx="5256584" cy="1569660"/>
          </a:xfrm>
          <a:prstGeom prst="rect">
            <a:avLst/>
          </a:prstGeom>
          <a:noFill/>
        </p:spPr>
        <p:txBody>
          <a:bodyPr wrap="square" rtlCol="1">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هل أنت قارئ جيد؟ </a:t>
            </a:r>
          </a:p>
          <a:p>
            <a:r>
              <a:rPr lang="ar-S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ar-QA"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1142976" y="2285992"/>
            <a:ext cx="816249" cy="2215991"/>
          </a:xfrm>
          <a:prstGeom prst="rect">
            <a:avLst/>
          </a:prstGeom>
          <a:noFill/>
        </p:spPr>
        <p:txBody>
          <a:bodyPr wrap="none" rtlCol="1">
            <a:spAutoFit/>
          </a:bodyPr>
          <a:lstStyle/>
          <a:p>
            <a:r>
              <a:rPr lang="ar-SA" sz="13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ar-QA" sz="13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2000" fill="hold"/>
                                        <p:tgtEl>
                                          <p:spTgt spid="3"/>
                                        </p:tgtEl>
                                      </p:cBhvr>
                                      <p:by x="130000" y="130000"/>
                                    </p:animScale>
                                  </p:childTnLst>
                                </p:cTn>
                              </p:par>
                              <p:par>
                                <p:cTn id="7" presetID="1" presetClass="emph" presetSubtype="2" repeatCount="indefinite" autoRev="1" fill="hold" nodeType="withEffect">
                                  <p:stCondLst>
                                    <p:cond delay="0"/>
                                  </p:stCondLst>
                                  <p:childTnLst>
                                    <p:animClr clrSpc="rgb" dir="cw">
                                      <p:cBhvr>
                                        <p:cTn id="8" dur="2000" fill="hold"/>
                                        <p:tgtEl>
                                          <p:spTgt spid="4"/>
                                        </p:tgtEl>
                                        <p:attrNameLst>
                                          <p:attrName>fillcolor</p:attrName>
                                        </p:attrNameLst>
                                      </p:cBhvr>
                                      <p:to>
                                        <a:srgbClr val="FFFF00"/>
                                      </p:to>
                                    </p:animClr>
                                    <p:set>
                                      <p:cBhvr>
                                        <p:cTn id="9" dur="2000" fill="hold"/>
                                        <p:tgtEl>
                                          <p:spTgt spid="4"/>
                                        </p:tgtEl>
                                        <p:attrNameLst>
                                          <p:attrName>fill.type</p:attrName>
                                        </p:attrNameLst>
                                      </p:cBhvr>
                                      <p:to>
                                        <p:strVal val="solid"/>
                                      </p:to>
                                    </p:set>
                                    <p:set>
                                      <p:cBhvr>
                                        <p:cTn id="10" dur="2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714348" y="1428736"/>
            <a:ext cx="7772400" cy="3714776"/>
          </a:xfrm>
        </p:spPr>
        <p:txBody>
          <a:bodyPr>
            <a:normAutofit fontScale="90000"/>
          </a:bodyPr>
          <a:lstStyle/>
          <a:p>
            <a:pPr algn="r"/>
            <a:r>
              <a:rPr lang="ar-SA" dirty="0">
                <a:solidFill>
                  <a:srgbClr val="FF0000"/>
                </a:solidFill>
                <a:effectLst>
                  <a:outerShdw blurRad="38100" dist="38100" dir="2700000" algn="tl">
                    <a:srgbClr val="000000">
                      <a:alpha val="43137"/>
                    </a:srgbClr>
                  </a:outerShdw>
                </a:effectLst>
              </a:rPr>
              <a:t>بسم الله الرحمن الرحيم</a:t>
            </a: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ar-SA" dirty="0">
                <a:effectLst>
                  <a:outerShdw blurRad="38100" dist="38100" dir="2700000" algn="tl">
                    <a:srgbClr val="000000">
                      <a:alpha val="43137"/>
                    </a:srgbClr>
                  </a:outerShdw>
                </a:effectLst>
              </a:rPr>
              <a:t>بعد طرحنا </a:t>
            </a:r>
            <a:r>
              <a:rPr lang="ar-SA" dirty="0" smtClean="0">
                <a:effectLst>
                  <a:outerShdw blurRad="38100" dist="38100" dir="2700000" algn="tl">
                    <a:srgbClr val="000000">
                      <a:alpha val="43137"/>
                    </a:srgbClr>
                  </a:outerShdw>
                </a:effectLst>
              </a:rPr>
              <a:t>الاستبانة الخاصة بالقراءة والتي </a:t>
            </a:r>
            <a:r>
              <a:rPr lang="ar-SA" dirty="0">
                <a:effectLst>
                  <a:outerShdw blurRad="38100" dist="38100" dir="2700000" algn="tl">
                    <a:srgbClr val="000000">
                      <a:alpha val="43137"/>
                    </a:srgbClr>
                  </a:outerShdw>
                </a:effectLst>
              </a:rPr>
              <a:t>ت</a:t>
            </a:r>
            <a:r>
              <a:rPr lang="ar-SA" dirty="0" smtClean="0">
                <a:effectLst>
                  <a:outerShdw blurRad="38100" dist="38100" dir="2700000" algn="tl">
                    <a:srgbClr val="000000">
                      <a:alpha val="43137"/>
                    </a:srgbClr>
                  </a:outerShdw>
                </a:effectLst>
              </a:rPr>
              <a:t>حتوي </a:t>
            </a:r>
            <a:r>
              <a:rPr lang="ar-SA" dirty="0">
                <a:effectLst>
                  <a:outerShdw blurRad="38100" dist="38100" dir="2700000" algn="tl">
                    <a:srgbClr val="000000">
                      <a:alpha val="43137"/>
                    </a:srgbClr>
                  </a:outerShdw>
                </a:effectLst>
              </a:rPr>
              <a:t>على عدة </a:t>
            </a:r>
            <a:r>
              <a:rPr lang="ar-SA" dirty="0" smtClean="0">
                <a:effectLst>
                  <a:outerShdw blurRad="38100" dist="38100" dir="2700000" algn="tl">
                    <a:srgbClr val="000000">
                      <a:alpha val="43137"/>
                    </a:srgbClr>
                  </a:outerShdw>
                </a:effectLst>
              </a:rPr>
              <a:t>أسئلة </a:t>
            </a:r>
            <a:r>
              <a:rPr lang="ar-SA" dirty="0">
                <a:effectLst>
                  <a:outerShdw blurRad="38100" dist="38100" dir="2700000" algn="tl">
                    <a:srgbClr val="000000">
                      <a:alpha val="43137"/>
                    </a:srgbClr>
                  </a:outerShdw>
                </a:effectLst>
              </a:rPr>
              <a:t>قد قام الطلاب </a:t>
            </a:r>
            <a:r>
              <a:rPr lang="ar-SA" dirty="0" smtClean="0">
                <a:effectLst>
                  <a:outerShdw blurRad="38100" dist="38100" dir="2700000" algn="tl">
                    <a:srgbClr val="000000">
                      <a:alpha val="43137"/>
                    </a:srgbClr>
                  </a:outerShdw>
                </a:effectLst>
              </a:rPr>
              <a:t>بالإجابة </a:t>
            </a:r>
            <a:r>
              <a:rPr lang="ar-SA" dirty="0">
                <a:effectLst>
                  <a:outerShdw blurRad="38100" dist="38100" dir="2700000" algn="tl">
                    <a:srgbClr val="000000">
                      <a:alpha val="43137"/>
                    </a:srgbClr>
                  </a:outerShdw>
                </a:effectLst>
              </a:rPr>
              <a:t>عنها ، </a:t>
            </a:r>
            <a:r>
              <a:rPr lang="ar-SA" dirty="0" smtClean="0">
                <a:effectLst>
                  <a:outerShdw blurRad="38100" dist="38100" dir="2700000" algn="tl">
                    <a:srgbClr val="000000">
                      <a:alpha val="43137"/>
                    </a:srgbClr>
                  </a:outerShdw>
                </a:effectLst>
              </a:rPr>
              <a:t>قد حصلنا على الإحصائية التالية :</a:t>
            </a:r>
            <a:r>
              <a:rPr lang="en-US" dirty="0"/>
              <a:t/>
            </a:r>
            <a:br>
              <a:rPr lang="en-US" dirty="0"/>
            </a:br>
            <a:endParaRPr lang="ar-QA" dirty="0"/>
          </a:p>
        </p:txBody>
      </p:sp>
      <p:sp>
        <p:nvSpPr>
          <p:cNvPr id="4" name="Rounded Rectangle 3">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428596" y="714356"/>
            <a:ext cx="8229600" cy="4525963"/>
          </a:xfrm>
        </p:spPr>
        <p:txBody>
          <a:bodyPr/>
          <a:lstStyle/>
          <a:p>
            <a:pPr>
              <a:lnSpc>
                <a:spcPct val="115000"/>
              </a:lnSpc>
              <a:spcAft>
                <a:spcPts val="1000"/>
              </a:spcAft>
            </a:pPr>
            <a:r>
              <a:rPr lang="ar-SA" dirty="0">
                <a:ea typeface="Calibri"/>
              </a:rPr>
              <a:t>هل تحب </a:t>
            </a:r>
            <a:r>
              <a:rPr lang="ar-SA" dirty="0" smtClean="0">
                <a:ea typeface="Calibri"/>
              </a:rPr>
              <a:t>القراءة؟</a:t>
            </a:r>
          </a:p>
          <a:p>
            <a:pPr>
              <a:lnSpc>
                <a:spcPct val="115000"/>
              </a:lnSpc>
              <a:spcAft>
                <a:spcPts val="1000"/>
              </a:spcAft>
            </a:pPr>
            <a:r>
              <a:rPr lang="ar-SA" sz="1800" dirty="0" smtClean="0">
                <a:ea typeface="Calibri"/>
                <a:cs typeface="Arial"/>
              </a:rPr>
              <a:t>وقد </a:t>
            </a:r>
            <a:r>
              <a:rPr lang="ar-SA" sz="1800" dirty="0" smtClean="0">
                <a:ea typeface="Calibri"/>
                <a:cs typeface="Arial"/>
              </a:rPr>
              <a:t>وجدت </a:t>
            </a:r>
            <a:r>
              <a:rPr lang="en-US" sz="1800" dirty="0" smtClean="0">
                <a:ea typeface="Calibri"/>
                <a:cs typeface="Arial"/>
              </a:rPr>
              <a:t>30</a:t>
            </a:r>
            <a:r>
              <a:rPr lang="ar-SA" sz="1800" dirty="0" smtClean="0">
                <a:ea typeface="Calibri"/>
                <a:cs typeface="Arial"/>
              </a:rPr>
              <a:t>% </a:t>
            </a:r>
            <a:r>
              <a:rPr lang="ar-SA" sz="1800" dirty="0" smtClean="0">
                <a:ea typeface="Calibri"/>
                <a:cs typeface="Arial"/>
              </a:rPr>
              <a:t>من </a:t>
            </a:r>
            <a:r>
              <a:rPr lang="ar-SA" sz="1800" dirty="0" smtClean="0">
                <a:ea typeface="Calibri"/>
                <a:cs typeface="Arial"/>
              </a:rPr>
              <a:t>الطلاب يحبون القراءة.</a:t>
            </a:r>
            <a:endParaRPr lang="ar-SA" sz="1800" dirty="0" smtClean="0">
              <a:ea typeface="Calibri"/>
              <a:cs typeface="Arial"/>
            </a:endParaRPr>
          </a:p>
          <a:p>
            <a:pPr>
              <a:lnSpc>
                <a:spcPct val="115000"/>
              </a:lnSpc>
              <a:spcAft>
                <a:spcPts val="1000"/>
              </a:spcAft>
            </a:pPr>
            <a:r>
              <a:rPr lang="ar-SA" sz="1800" dirty="0" smtClean="0">
                <a:ea typeface="Calibri"/>
                <a:cs typeface="Arial"/>
              </a:rPr>
              <a:t>بينما رأى </a:t>
            </a:r>
            <a:r>
              <a:rPr lang="ar-SA" sz="1800" dirty="0" smtClean="0">
                <a:ea typeface="Calibri"/>
                <a:cs typeface="Arial"/>
              </a:rPr>
              <a:t>70% لايحب القراءة.</a:t>
            </a:r>
            <a:endParaRPr lang="en-US" sz="1800" dirty="0">
              <a:ea typeface="Calibri"/>
              <a:cs typeface="Arial"/>
            </a:endParaRPr>
          </a:p>
          <a:p>
            <a:pPr lvl="0">
              <a:lnSpc>
                <a:spcPct val="115000"/>
              </a:lnSpc>
              <a:spcAft>
                <a:spcPts val="1000"/>
              </a:spcAft>
              <a:buFont typeface="+mj-lt"/>
              <a:buAutoNum type="arabicPeriod"/>
            </a:pPr>
            <a:r>
              <a:rPr lang="ar-SA" dirty="0" smtClean="0">
                <a:solidFill>
                  <a:srgbClr val="0070C0"/>
                </a:solidFill>
                <a:ea typeface="Calibri"/>
              </a:rPr>
              <a:t>نعم</a:t>
            </a:r>
            <a:r>
              <a:rPr lang="ar-SA" sz="1400" dirty="0" smtClean="0">
                <a:ea typeface="Calibri"/>
              </a:rPr>
              <a:t>.(لقد اختار هذا الخيار3من أصل 25)</a:t>
            </a:r>
            <a:endParaRPr lang="en-US" sz="1800" dirty="0" smtClean="0">
              <a:ea typeface="Calibri"/>
              <a:cs typeface="Arial"/>
            </a:endParaRPr>
          </a:p>
          <a:p>
            <a:pPr lvl="0">
              <a:lnSpc>
                <a:spcPct val="115000"/>
              </a:lnSpc>
              <a:spcAft>
                <a:spcPts val="1000"/>
              </a:spcAft>
              <a:buFont typeface="+mj-lt"/>
              <a:buAutoNum type="arabicPeriod"/>
            </a:pPr>
            <a:r>
              <a:rPr lang="ar-SA" dirty="0" smtClean="0">
                <a:solidFill>
                  <a:srgbClr val="FF0000"/>
                </a:solidFill>
                <a:ea typeface="Calibri"/>
              </a:rPr>
              <a:t>لا.</a:t>
            </a:r>
            <a:r>
              <a:rPr lang="ar-SA" sz="1800" dirty="0" smtClean="0">
                <a:solidFill>
                  <a:srgbClr val="FF0000"/>
                </a:solidFill>
                <a:ea typeface="Calibri"/>
              </a:rPr>
              <a:t> </a:t>
            </a:r>
            <a:r>
              <a:rPr lang="ar-SA" sz="1400" dirty="0" smtClean="0">
                <a:ea typeface="Calibri"/>
              </a:rPr>
              <a:t>.(لقد اختار هذا الخيار 4من أصل 125)</a:t>
            </a:r>
            <a:endParaRPr lang="en-US" sz="1400" dirty="0">
              <a:ea typeface="Calibri"/>
            </a:endParaRPr>
          </a:p>
          <a:p>
            <a:endParaRPr lang="ar-QA" dirty="0"/>
          </a:p>
        </p:txBody>
      </p:sp>
      <p:graphicFrame>
        <p:nvGraphicFramePr>
          <p:cNvPr id="4" name="Chart 1"/>
          <p:cNvGraphicFramePr/>
          <p:nvPr>
            <p:extLst>
              <p:ext uri="{D42A27DB-BD31-4B8C-83A1-F6EECF244321}">
                <p14:modId xmlns:p14="http://schemas.microsoft.com/office/powerpoint/2010/main" val="1959212717"/>
              </p:ext>
            </p:extLst>
          </p:nvPr>
        </p:nvGraphicFramePr>
        <p:xfrm>
          <a:off x="-1044624" y="3717032"/>
          <a:ext cx="7929618" cy="4143404"/>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14432" y="285728"/>
            <a:ext cx="8229600" cy="4525963"/>
          </a:xfrm>
        </p:spPr>
        <p:txBody>
          <a:bodyPr>
            <a:normAutofit/>
          </a:bodyPr>
          <a:lstStyle/>
          <a:p>
            <a:r>
              <a:rPr lang="ar-SA" sz="2800" dirty="0"/>
              <a:t>هل تمارس القراءة بشكل </a:t>
            </a:r>
            <a:r>
              <a:rPr lang="ar-SA" sz="2800" dirty="0" smtClean="0"/>
              <a:t>منتظم؟</a:t>
            </a:r>
          </a:p>
          <a:p>
            <a:r>
              <a:rPr lang="ar-SA" sz="2800" dirty="0" smtClean="0"/>
              <a:t>وقد وجد 80% من الطلاب بأن هناك علاقة بين الإبداع والذكاء .</a:t>
            </a:r>
          </a:p>
          <a:p>
            <a:r>
              <a:rPr lang="ar-SA" sz="2800" dirty="0" smtClean="0"/>
              <a:t>بينما رأى بعضهم والذين يمثلون 20% بأنه لا يوجد علاقة بين الذكاء والإبداع .</a:t>
            </a:r>
            <a:endParaRPr lang="en-US" sz="2800" dirty="0"/>
          </a:p>
          <a:p>
            <a:r>
              <a:rPr lang="ar-SA" sz="2800" dirty="0" smtClean="0">
                <a:solidFill>
                  <a:srgbClr val="0070C0"/>
                </a:solidFill>
              </a:rPr>
              <a:t>1-  نعم ، الإبداع يتطلب مستوى معين من الذكاء .</a:t>
            </a:r>
          </a:p>
          <a:p>
            <a:pPr>
              <a:buNone/>
            </a:pPr>
            <a:r>
              <a:rPr lang="ar-SA" sz="1200" dirty="0" smtClean="0">
                <a:ea typeface="Calibri"/>
              </a:rPr>
              <a:t>.(لقد اختار هذا الخيار100 من أصل 125)</a:t>
            </a:r>
            <a:endParaRPr lang="en-US" sz="1200" dirty="0" smtClean="0">
              <a:ea typeface="Calibri"/>
            </a:endParaRPr>
          </a:p>
          <a:p>
            <a:r>
              <a:rPr lang="ar-SA" sz="2800" dirty="0" smtClean="0">
                <a:solidFill>
                  <a:srgbClr val="FF0000"/>
                </a:solidFill>
              </a:rPr>
              <a:t>2-لا ، الذكاء غير ضروري للإبداع </a:t>
            </a:r>
            <a:r>
              <a:rPr lang="ar-SA" sz="2800" dirty="0" smtClean="0">
                <a:ea typeface="Calibri"/>
              </a:rPr>
              <a:t>.(لقد اختار هذا الخيار25 من أصل 125)</a:t>
            </a:r>
            <a:endParaRPr lang="en-US" sz="2800" dirty="0"/>
          </a:p>
          <a:p>
            <a:endParaRPr lang="ar-QA" sz="2800" dirty="0"/>
          </a:p>
        </p:txBody>
      </p:sp>
      <p:graphicFrame>
        <p:nvGraphicFramePr>
          <p:cNvPr id="4" name="Chart 1"/>
          <p:cNvGraphicFramePr/>
          <p:nvPr/>
        </p:nvGraphicFramePr>
        <p:xfrm>
          <a:off x="214282" y="4071942"/>
          <a:ext cx="5229225" cy="264795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914400" y="0"/>
            <a:ext cx="8229600" cy="4525963"/>
          </a:xfrm>
        </p:spPr>
        <p:txBody>
          <a:bodyPr>
            <a:normAutofit fontScale="77500" lnSpcReduction="20000"/>
          </a:bodyPr>
          <a:lstStyle/>
          <a:p>
            <a:r>
              <a:rPr lang="ar-SA" dirty="0"/>
              <a:t>دوافع حبك للقراءة؟ التربية </a:t>
            </a:r>
          </a:p>
          <a:p>
            <a:r>
              <a:rPr lang="ar-SA" dirty="0"/>
              <a:t> الهواية </a:t>
            </a:r>
          </a:p>
          <a:p>
            <a:r>
              <a:rPr lang="ar-SA" dirty="0"/>
              <a:t> حب العلم </a:t>
            </a:r>
          </a:p>
          <a:p>
            <a:r>
              <a:rPr lang="ar-SA" dirty="0"/>
              <a:t> وسيلة للرقي </a:t>
            </a:r>
          </a:p>
          <a:p>
            <a:r>
              <a:rPr lang="ar-SA" dirty="0"/>
              <a:t> أخرى </a:t>
            </a:r>
            <a:endParaRPr lang="ar-SA" dirty="0" smtClean="0"/>
          </a:p>
          <a:p>
            <a:r>
              <a:rPr lang="ar-SA" dirty="0" smtClean="0"/>
              <a:t>وقد رأى 2% من الطلاب بأن الإبداع حكر على عرق بعينه </a:t>
            </a:r>
          </a:p>
          <a:p>
            <a:r>
              <a:rPr lang="ar-SA" dirty="0" smtClean="0"/>
              <a:t>وبينما رأى 31% منهم بأن الإبداع متاح لكل البشر .</a:t>
            </a:r>
          </a:p>
          <a:p>
            <a:r>
              <a:rPr lang="ar-SA" dirty="0" smtClean="0"/>
              <a:t>ورأى القسم الأكبر من الطلاب بأن الإبداع متاح لكل البشر ولكن يتطلب من الإنسان العمل والجهد .</a:t>
            </a:r>
            <a:endParaRPr lang="en-US" dirty="0"/>
          </a:p>
          <a:p>
            <a:r>
              <a:rPr lang="ar-SA" dirty="0">
                <a:solidFill>
                  <a:srgbClr val="0070C0"/>
                </a:solidFill>
              </a:rPr>
              <a:t>1-لا ، متاح لكل البشر </a:t>
            </a:r>
            <a:r>
              <a:rPr lang="ar-SA" dirty="0" smtClean="0">
                <a:solidFill>
                  <a:srgbClr val="0070C0"/>
                </a:solidFill>
              </a:rPr>
              <a:t>.</a:t>
            </a:r>
            <a:r>
              <a:rPr lang="ar-SA" dirty="0" smtClean="0">
                <a:solidFill>
                  <a:srgbClr val="0070C0"/>
                </a:solidFill>
                <a:ea typeface="Calibri"/>
              </a:rPr>
              <a:t> </a:t>
            </a:r>
            <a:r>
              <a:rPr lang="ar-SA" sz="1100" dirty="0" smtClean="0">
                <a:ea typeface="Calibri"/>
              </a:rPr>
              <a:t>.(لقد اختار هذا الخيار39 من أصل 125)</a:t>
            </a:r>
            <a:endParaRPr lang="en-US" dirty="0"/>
          </a:p>
          <a:p>
            <a:r>
              <a:rPr lang="ar-SA" dirty="0">
                <a:solidFill>
                  <a:srgbClr val="FF0000"/>
                </a:solidFill>
              </a:rPr>
              <a:t>2-حكر على عرق بعينه </a:t>
            </a:r>
            <a:r>
              <a:rPr lang="ar-SA" dirty="0" smtClean="0">
                <a:solidFill>
                  <a:srgbClr val="FF0000"/>
                </a:solidFill>
              </a:rPr>
              <a:t>.</a:t>
            </a:r>
            <a:r>
              <a:rPr lang="ar-SA" dirty="0" smtClean="0">
                <a:solidFill>
                  <a:srgbClr val="FF0000"/>
                </a:solidFill>
                <a:ea typeface="Calibri"/>
              </a:rPr>
              <a:t> </a:t>
            </a:r>
            <a:r>
              <a:rPr lang="ar-SA" sz="1100" dirty="0" smtClean="0">
                <a:ea typeface="Calibri"/>
              </a:rPr>
              <a:t>.(لقد اختار هذا الخيار16 من أصل 125)</a:t>
            </a:r>
            <a:endParaRPr lang="en-US" dirty="0"/>
          </a:p>
          <a:p>
            <a:r>
              <a:rPr lang="ar-SA" dirty="0">
                <a:solidFill>
                  <a:srgbClr val="00B050"/>
                </a:solidFill>
              </a:rPr>
              <a:t>3-متاح لكل البشر ولكن يتطلب عمل وجهد </a:t>
            </a:r>
            <a:r>
              <a:rPr lang="ar-SA" dirty="0" smtClean="0"/>
              <a:t>.</a:t>
            </a:r>
            <a:r>
              <a:rPr lang="ar-SA" dirty="0" smtClean="0">
                <a:ea typeface="Calibri"/>
              </a:rPr>
              <a:t> </a:t>
            </a:r>
            <a:r>
              <a:rPr lang="ar-SA" sz="1100" dirty="0" smtClean="0">
                <a:ea typeface="Calibri"/>
              </a:rPr>
              <a:t>.(لقد اختار هذا الخيار70من أصل 125)</a:t>
            </a:r>
            <a:endParaRPr lang="en-US" dirty="0"/>
          </a:p>
          <a:p>
            <a:endParaRPr lang="ar-QA" dirty="0"/>
          </a:p>
        </p:txBody>
      </p:sp>
      <p:graphicFrame>
        <p:nvGraphicFramePr>
          <p:cNvPr id="4" name="Chart 1"/>
          <p:cNvGraphicFramePr/>
          <p:nvPr/>
        </p:nvGraphicFramePr>
        <p:xfrm>
          <a:off x="0" y="4000504"/>
          <a:ext cx="5229225" cy="264795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785786" y="142852"/>
            <a:ext cx="8229600" cy="4525963"/>
          </a:xfrm>
        </p:spPr>
        <p:txBody>
          <a:bodyPr>
            <a:normAutofit lnSpcReduction="10000"/>
          </a:bodyPr>
          <a:lstStyle/>
          <a:p>
            <a:r>
              <a:rPr lang="ar-SA" dirty="0"/>
              <a:t>-هل للقراءة تأثير إيجابي في حياتك؟ </a:t>
            </a:r>
          </a:p>
          <a:p>
            <a:r>
              <a:rPr lang="ar-SA" dirty="0" smtClean="0"/>
              <a:t>رأى 35% من الطلاب بأن الإبداع يتطلب تعاوناً بين الشخص وذاته بينما وجد 58% بأن الإبداع يتطلب تعاوناً بين الشخص وأهله فقط ، وأما عن الطلاب الذين يمثلون 7% فقد رأوا بأن الإبداع يتطلب تعاوناً بين الشخص وأهله وبيئته المحيطة .</a:t>
            </a:r>
            <a:endParaRPr lang="en-US" dirty="0"/>
          </a:p>
          <a:p>
            <a:r>
              <a:rPr lang="ar-SA" dirty="0">
                <a:solidFill>
                  <a:srgbClr val="0070C0"/>
                </a:solidFill>
              </a:rPr>
              <a:t>1-الشخص وذاته </a:t>
            </a:r>
            <a:r>
              <a:rPr lang="ar-SA" dirty="0" smtClean="0"/>
              <a:t>.</a:t>
            </a:r>
            <a:r>
              <a:rPr lang="ar-SA" dirty="0" smtClean="0">
                <a:ea typeface="Calibri"/>
              </a:rPr>
              <a:t> </a:t>
            </a:r>
            <a:r>
              <a:rPr lang="ar-SA" sz="1100" dirty="0" smtClean="0">
                <a:ea typeface="Calibri"/>
              </a:rPr>
              <a:t>.(لقد اختار هذا الخيار43 من أصل 125)</a:t>
            </a:r>
            <a:endParaRPr lang="en-US" dirty="0"/>
          </a:p>
          <a:p>
            <a:r>
              <a:rPr lang="ar-SA" dirty="0">
                <a:solidFill>
                  <a:srgbClr val="92D050"/>
                </a:solidFill>
              </a:rPr>
              <a:t>2-الشخص وأهله وبيئته </a:t>
            </a:r>
            <a:r>
              <a:rPr lang="ar-SA" dirty="0" smtClean="0">
                <a:solidFill>
                  <a:srgbClr val="92D050"/>
                </a:solidFill>
              </a:rPr>
              <a:t>المحيطه . </a:t>
            </a:r>
            <a:r>
              <a:rPr lang="ar-SA" sz="1100" dirty="0" smtClean="0">
                <a:ea typeface="Calibri"/>
              </a:rPr>
              <a:t>.(لقد اختار هذا الخيار73 من أصل 125)</a:t>
            </a:r>
            <a:endParaRPr lang="en-US" dirty="0"/>
          </a:p>
          <a:p>
            <a:r>
              <a:rPr lang="ar-SA" dirty="0">
                <a:solidFill>
                  <a:srgbClr val="FF0000"/>
                </a:solidFill>
              </a:rPr>
              <a:t>3-الشخص وأهله فقط </a:t>
            </a:r>
            <a:r>
              <a:rPr lang="ar-SA" dirty="0" smtClean="0">
                <a:solidFill>
                  <a:srgbClr val="FF0000"/>
                </a:solidFill>
              </a:rPr>
              <a:t>. </a:t>
            </a:r>
            <a:r>
              <a:rPr lang="ar-SA" sz="1100" dirty="0" smtClean="0">
                <a:ea typeface="Calibri"/>
              </a:rPr>
              <a:t>.(لقد اختار هذا الخيار9 من أصل 125)</a:t>
            </a:r>
            <a:endParaRPr lang="en-US" dirty="0"/>
          </a:p>
        </p:txBody>
      </p:sp>
      <p:graphicFrame>
        <p:nvGraphicFramePr>
          <p:cNvPr id="4" name="Chart 1"/>
          <p:cNvGraphicFramePr/>
          <p:nvPr/>
        </p:nvGraphicFramePr>
        <p:xfrm>
          <a:off x="214282" y="4500570"/>
          <a:ext cx="5229225" cy="264795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714348" y="142852"/>
            <a:ext cx="8229600" cy="4525963"/>
          </a:xfrm>
        </p:spPr>
        <p:txBody>
          <a:bodyPr/>
          <a:lstStyle/>
          <a:p>
            <a:r>
              <a:rPr lang="ar-SA" dirty="0"/>
              <a:t>الوقت المناسب لك </a:t>
            </a:r>
            <a:r>
              <a:rPr lang="ar-SA" dirty="0" smtClean="0"/>
              <a:t>للقراءة.</a:t>
            </a:r>
          </a:p>
          <a:p>
            <a:r>
              <a:rPr lang="ar-SA" dirty="0" smtClean="0"/>
              <a:t>لقد تقاربت النسبة بين الطلاب الذين يرون بأن المنهاج المستخدم في مدرستنا يساعد على الإبداع حيث مثلوا 55% والبقية الذين يرون بأن منهاجنا لا يساعد على الإبداع فقد كانت نسبتهم 45% .</a:t>
            </a:r>
            <a:endParaRPr lang="en-US" dirty="0"/>
          </a:p>
          <a:p>
            <a:r>
              <a:rPr lang="ar-SA" dirty="0">
                <a:solidFill>
                  <a:srgbClr val="0070C0"/>
                </a:solidFill>
              </a:rPr>
              <a:t>1- يساعد </a:t>
            </a:r>
            <a:r>
              <a:rPr lang="ar-SA" dirty="0" smtClean="0"/>
              <a:t>.</a:t>
            </a:r>
            <a:r>
              <a:rPr lang="ar-SA" dirty="0" smtClean="0">
                <a:ea typeface="Calibri"/>
              </a:rPr>
              <a:t> </a:t>
            </a:r>
            <a:r>
              <a:rPr lang="ar-SA" sz="1100" dirty="0" smtClean="0">
                <a:ea typeface="Calibri"/>
              </a:rPr>
              <a:t>.(لقد اختار هذا الخيار69 من أصل 125)</a:t>
            </a:r>
            <a:endParaRPr lang="en-US" dirty="0"/>
          </a:p>
          <a:p>
            <a:r>
              <a:rPr lang="ar-SA" dirty="0">
                <a:solidFill>
                  <a:srgbClr val="FF0000"/>
                </a:solidFill>
              </a:rPr>
              <a:t>2-لا يساعد </a:t>
            </a:r>
            <a:r>
              <a:rPr lang="ar-SA" dirty="0" smtClean="0"/>
              <a:t>.</a:t>
            </a:r>
            <a:r>
              <a:rPr lang="ar-SA" dirty="0" smtClean="0">
                <a:ea typeface="Calibri"/>
              </a:rPr>
              <a:t> </a:t>
            </a:r>
            <a:r>
              <a:rPr lang="ar-SA" sz="1100" dirty="0" smtClean="0">
                <a:ea typeface="Calibri"/>
              </a:rPr>
              <a:t>.(لقد اختار هذا الخيار56 من أصل 125)</a:t>
            </a:r>
            <a:endParaRPr lang="en-US" dirty="0"/>
          </a:p>
          <a:p>
            <a:endParaRPr lang="ar-QA" dirty="0"/>
          </a:p>
        </p:txBody>
      </p:sp>
      <p:graphicFrame>
        <p:nvGraphicFramePr>
          <p:cNvPr id="4" name="Chart 1"/>
          <p:cNvGraphicFramePr/>
          <p:nvPr/>
        </p:nvGraphicFramePr>
        <p:xfrm>
          <a:off x="214282" y="4210050"/>
          <a:ext cx="5229225" cy="264795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571472" y="785794"/>
            <a:ext cx="8229600" cy="4525963"/>
          </a:xfrm>
        </p:spPr>
        <p:txBody>
          <a:bodyPr/>
          <a:lstStyle/>
          <a:p>
            <a:r>
              <a:rPr lang="ar-SA" dirty="0"/>
              <a:t>أسباب بعدك عن </a:t>
            </a:r>
            <a:r>
              <a:rPr lang="ar-SA" dirty="0" smtClean="0"/>
              <a:t>القراءة؟</a:t>
            </a:r>
          </a:p>
          <a:p>
            <a:r>
              <a:rPr lang="ar-SA" dirty="0" smtClean="0"/>
              <a:t>70 % من الطلاب يرون بأن الحرية والاستقلالية هي إحدى الشروط التي يتطلبها الشخص حتى يكون مبدعاً ، بينما يمثل الطلاب الذين يرون بأن الحرية والاستقلالية ليسا شرطاً ليكون الإنسان مبدعاً 30% من مجمل الطلاب .</a:t>
            </a:r>
            <a:endParaRPr lang="en-US" dirty="0"/>
          </a:p>
          <a:p>
            <a:r>
              <a:rPr lang="ar-SA" dirty="0">
                <a:solidFill>
                  <a:srgbClr val="0070C0"/>
                </a:solidFill>
              </a:rPr>
              <a:t>1-نعم </a:t>
            </a:r>
            <a:r>
              <a:rPr lang="ar-SA" dirty="0" smtClean="0">
                <a:solidFill>
                  <a:srgbClr val="0070C0"/>
                </a:solidFill>
              </a:rPr>
              <a:t>.</a:t>
            </a:r>
            <a:r>
              <a:rPr lang="ar-SA" dirty="0" smtClean="0">
                <a:solidFill>
                  <a:srgbClr val="0070C0"/>
                </a:solidFill>
                <a:ea typeface="Calibri"/>
              </a:rPr>
              <a:t> </a:t>
            </a:r>
            <a:r>
              <a:rPr lang="ar-SA" sz="1100" dirty="0" smtClean="0">
                <a:ea typeface="Calibri"/>
              </a:rPr>
              <a:t>.(لقد اختار هذا الخيار87 من أصل 125)</a:t>
            </a:r>
            <a:endParaRPr lang="en-US" dirty="0"/>
          </a:p>
          <a:p>
            <a:r>
              <a:rPr lang="ar-SA" dirty="0">
                <a:solidFill>
                  <a:srgbClr val="C00000"/>
                </a:solidFill>
              </a:rPr>
              <a:t>2-غير ضروري </a:t>
            </a:r>
            <a:r>
              <a:rPr lang="ar-SA" dirty="0" smtClean="0">
                <a:solidFill>
                  <a:srgbClr val="C00000"/>
                </a:solidFill>
              </a:rPr>
              <a:t>.</a:t>
            </a:r>
            <a:r>
              <a:rPr lang="ar-SA" dirty="0" smtClean="0">
                <a:solidFill>
                  <a:srgbClr val="C00000"/>
                </a:solidFill>
                <a:ea typeface="Calibri"/>
              </a:rPr>
              <a:t> </a:t>
            </a:r>
            <a:r>
              <a:rPr lang="ar-SA" sz="1100" dirty="0" smtClean="0">
                <a:ea typeface="Calibri"/>
              </a:rPr>
              <a:t>.(لقد اختار هذا الخيار38 من أصل 125)</a:t>
            </a:r>
            <a:endParaRPr lang="en-US" dirty="0"/>
          </a:p>
        </p:txBody>
      </p:sp>
      <p:graphicFrame>
        <p:nvGraphicFramePr>
          <p:cNvPr id="4" name="Chart 1"/>
          <p:cNvGraphicFramePr/>
          <p:nvPr/>
        </p:nvGraphicFramePr>
        <p:xfrm>
          <a:off x="214282" y="4210050"/>
          <a:ext cx="5229225" cy="264795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a:hlinkClick r:id="" action="ppaction://hlinkshowjump?jump=nextslide"/>
          </p:cNvPr>
          <p:cNvSpPr/>
          <p:nvPr/>
        </p:nvSpPr>
        <p:spPr>
          <a:xfrm>
            <a:off x="5857852" y="5214950"/>
            <a:ext cx="3286148" cy="1357322"/>
          </a:xfrm>
          <a:prstGeom prst="roundRect">
            <a:avLst/>
          </a:prstGeom>
          <a:solidFill>
            <a:srgbClr val="FF00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dirty="0" smtClean="0">
                <a:effectLst>
                  <a:outerShdw blurRad="38100" dist="38100" dir="2700000" algn="tl">
                    <a:srgbClr val="000000">
                      <a:alpha val="43137"/>
                    </a:srgbClr>
                  </a:outerShdw>
                </a:effectLst>
              </a:rPr>
              <a:t>التالي</a:t>
            </a:r>
            <a:endParaRPr lang="en-US" sz="5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910</Words>
  <Application>Microsoft Office PowerPoint</Application>
  <PresentationFormat>On-screen Show (4:3)</PresentationFormat>
  <Paragraphs>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سمة Office</vt:lpstr>
      <vt:lpstr>PowerPoint Presentation</vt:lpstr>
      <vt:lpstr>PowerPoint Presentation</vt:lpstr>
      <vt:lpstr>بسم الله الرحمن الرحيم بعد طرحنا الاستبانة الخاصة بالقراءة والتي تحتوي على عدة أسئلة قد قام الطلاب بالإجابة عنها ، قد حصلنا على الإحصائية التالية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www.tameem.org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بعد طرحنا الاستنبيان الخاص بالابداع والذي يحتوي على عدة اسئلة قد قام الطلاب بالإجابة عنها ، وقد حصلنا بعد الاحصائية على النسب التالية : </dc:title>
  <dc:creator>sameer</dc:creator>
  <cp:lastModifiedBy>sameer</cp:lastModifiedBy>
  <cp:revision>32</cp:revision>
  <dcterms:created xsi:type="dcterms:W3CDTF">2010-05-10T17:48:03Z</dcterms:created>
  <dcterms:modified xsi:type="dcterms:W3CDTF">2011-01-08T15:18:52Z</dcterms:modified>
</cp:coreProperties>
</file>